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8"/>
  </p:notesMasterIdLst>
  <p:sldIdLst>
    <p:sldId id="256" r:id="rId3"/>
    <p:sldId id="261" r:id="rId4"/>
    <p:sldId id="258" r:id="rId5"/>
    <p:sldId id="259" r:id="rId6"/>
    <p:sldId id="260" r:id="rId7"/>
    <p:sldId id="295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7" r:id="rId17"/>
    <p:sldId id="297" r:id="rId18"/>
    <p:sldId id="298" r:id="rId19"/>
    <p:sldId id="299" r:id="rId20"/>
    <p:sldId id="300" r:id="rId21"/>
    <p:sldId id="301" r:id="rId22"/>
    <p:sldId id="272" r:id="rId23"/>
    <p:sldId id="271" r:id="rId24"/>
    <p:sldId id="273" r:id="rId25"/>
    <p:sldId id="270" r:id="rId26"/>
    <p:sldId id="274" r:id="rId27"/>
    <p:sldId id="277" r:id="rId28"/>
    <p:sldId id="275" r:id="rId29"/>
    <p:sldId id="279" r:id="rId30"/>
    <p:sldId id="280" r:id="rId31"/>
    <p:sldId id="281" r:id="rId32"/>
    <p:sldId id="291" r:id="rId33"/>
    <p:sldId id="282" r:id="rId34"/>
    <p:sldId id="283" r:id="rId35"/>
    <p:sldId id="292" r:id="rId36"/>
    <p:sldId id="294" r:id="rId37"/>
    <p:sldId id="276" r:id="rId38"/>
    <p:sldId id="290" r:id="rId39"/>
    <p:sldId id="302" r:id="rId40"/>
    <p:sldId id="284" r:id="rId41"/>
    <p:sldId id="285" r:id="rId42"/>
    <p:sldId id="287" r:id="rId43"/>
    <p:sldId id="288" r:id="rId44"/>
    <p:sldId id="286" r:id="rId45"/>
    <p:sldId id="293" r:id="rId46"/>
    <p:sldId id="28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0" d="100"/>
          <a:sy n="60" d="100"/>
        </p:scale>
        <p:origin x="38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CD08F-E404-4D68-9144-28B2A1AE89A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84D07-8D2A-4532-8CED-392E7EB2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DAE273-BC78-4E1F-A571-72E472EE3AD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2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8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91A526-3662-4BEE-AB2A-3A17C48FB5EE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FA1272-B6E4-4094-AC19-30A3304FC1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4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C813B4-7F81-44A4-8871-F0737FA30850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84497F-354E-44A7-89D8-847B24802D3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6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6A6920-9FD3-4BFF-9F4C-6BB6F8519DC9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E9405-1666-407F-B6B0-BF66758732E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4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3454E7-DE82-4E1C-8B44-9043912E2BD7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3421F-F325-4BC6-8C47-29DC45D1C1D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B3704D-DBD2-47E5-BE08-7EA01D99F07F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E810F2-E2BF-4507-AB22-8A611F26457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10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40C82E-05FE-4A4F-95D4-65DA3166A5C9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2AFE8E-F5C1-409F-B4FC-C36735A4B16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46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5F12C4-8110-4755-B761-44ED211BDA5E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851E8-A12A-4985-B65C-B4E7F325FFF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58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95871A-C926-40AD-A045-FDD1AF54A65E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54223-1E72-4B59-87E7-00907AFAEE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9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58FDC-D4EF-4C63-8A19-D29723A49A23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345295-6310-49EF-A41F-D2CAA79D50B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14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09C6DA-F7F2-46D7-9FDD-F687387D535F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6C43C-3315-4092-B3DB-B27CA3CACF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6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03889-427E-4B97-B48E-405A5880415A}" type="datetimeFigureOut">
              <a:rPr lang="en-US" altLang="en-US">
                <a:solidFill>
                  <a:srgbClr val="000000"/>
                </a:solidFill>
              </a:rPr>
              <a:pPr/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05FD7A-1AB6-4B3B-A3D8-B09D225FD9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4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2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03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5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9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2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9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8EB77-C0E1-4546-9EC9-ECD5595D0A4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F6F5E-2DD6-4BEC-9320-A9041FD39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8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C40196-6393-4CCA-9348-37E7749BA6CF}" type="datetimeFigureOut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4/14/2024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006F8F-73CF-4800-A4D4-B21F763F887F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  <p:bldP spid="73731" grpId="0" build="p">
        <p:tmplLst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cpfc.int/node/466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067800" cy="1470025"/>
          </a:xfrm>
        </p:spPr>
        <p:txBody>
          <a:bodyPr>
            <a:normAutofit/>
          </a:bodyPr>
          <a:lstStyle/>
          <a:p>
            <a:r>
              <a:rPr lang="en-US" dirty="0"/>
              <a:t>Definition of the WCNPO Striped Marlin Management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 Brodziak</a:t>
            </a:r>
          </a:p>
          <a:p>
            <a:r>
              <a:rPr lang="en-US" dirty="0"/>
              <a:t>ISC Billfish Working Group Chair</a:t>
            </a:r>
          </a:p>
          <a:p>
            <a:r>
              <a:rPr lang="en-US" dirty="0"/>
              <a:t>Jon.Brodziak@NOAA.GOV</a:t>
            </a:r>
          </a:p>
        </p:txBody>
      </p:sp>
    </p:spTree>
    <p:extLst>
      <p:ext uri="{BB962C8B-B14F-4D97-AF65-F5344CB8AC3E}">
        <p14:creationId xmlns:p14="http://schemas.microsoft.com/office/powerpoint/2010/main" val="279711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/>
              <a:t>Graves and McDowell 1994</a:t>
            </a:r>
          </a:p>
          <a:p>
            <a:pPr lvl="1"/>
            <a:r>
              <a:rPr lang="en-US" dirty="0"/>
              <a:t>RFLP analysis of whole </a:t>
            </a:r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/>
              <a:t>Mexico, Ecuador, Australia and Hawaii</a:t>
            </a:r>
          </a:p>
          <a:p>
            <a:pPr lvl="1"/>
            <a:r>
              <a:rPr lang="en-US" b="1" dirty="0"/>
              <a:t>Found significant spatial partitioning of genetic variation</a:t>
            </a:r>
          </a:p>
          <a:p>
            <a:r>
              <a:rPr lang="en-US" dirty="0"/>
              <a:t>Graves and McDowell 2003</a:t>
            </a:r>
          </a:p>
          <a:p>
            <a:pPr lvl="1"/>
            <a:r>
              <a:rPr lang="en-US" dirty="0"/>
              <a:t>Review article</a:t>
            </a:r>
          </a:p>
          <a:p>
            <a:pPr lvl="1"/>
            <a:r>
              <a:rPr lang="en-US" dirty="0"/>
              <a:t>Reported significant genetic heterogeneity for 3 molecular genetics techniques and 1 insignificant</a:t>
            </a:r>
          </a:p>
        </p:txBody>
      </p:sp>
    </p:spTree>
    <p:extLst>
      <p:ext uri="{BB962C8B-B14F-4D97-AF65-F5344CB8AC3E}">
        <p14:creationId xmlns:p14="http://schemas.microsoft.com/office/powerpoint/2010/main" val="196156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57800"/>
          </a:xfrm>
        </p:spPr>
        <p:txBody>
          <a:bodyPr/>
          <a:lstStyle/>
          <a:p>
            <a:r>
              <a:rPr lang="en-US" dirty="0"/>
              <a:t>McDowell and Graves 2008</a:t>
            </a:r>
          </a:p>
          <a:p>
            <a:pPr lvl="1"/>
            <a:r>
              <a:rPr lang="en-US" dirty="0"/>
              <a:t>Microsatellite and mitochondrial DNA markers</a:t>
            </a:r>
          </a:p>
          <a:p>
            <a:pPr lvl="1"/>
            <a:r>
              <a:rPr lang="en-US" dirty="0"/>
              <a:t>Japan, Taiwan, Australia, Hawaii, California, Mexico and Ecuador</a:t>
            </a:r>
          </a:p>
          <a:p>
            <a:pPr lvl="1"/>
            <a:r>
              <a:rPr lang="en-US" dirty="0"/>
              <a:t>Found significant genetic variation and spatial clusters</a:t>
            </a:r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441935"/>
            <a:ext cx="6324600" cy="341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04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New Information: 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0100"/>
            <a:ext cx="9144000" cy="5257800"/>
          </a:xfrm>
        </p:spPr>
        <p:txBody>
          <a:bodyPr/>
          <a:lstStyle/>
          <a:p>
            <a:r>
              <a:rPr lang="en-US" dirty="0"/>
              <a:t>Purcell and </a:t>
            </a:r>
            <a:r>
              <a:rPr lang="en-US" dirty="0" err="1"/>
              <a:t>Edmands</a:t>
            </a:r>
            <a:r>
              <a:rPr lang="en-US" dirty="0"/>
              <a:t> 2011</a:t>
            </a:r>
          </a:p>
          <a:p>
            <a:pPr lvl="1"/>
            <a:r>
              <a:rPr lang="en-US" dirty="0"/>
              <a:t>Microsatellite and mitochondrial DNA markers</a:t>
            </a:r>
          </a:p>
          <a:p>
            <a:pPr lvl="1"/>
            <a:r>
              <a:rPr lang="en-US" dirty="0"/>
              <a:t>Japan, Hawaii, Southern California, Mexico, Central America, New Zealand, and Australia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8194" name="Picture 2" descr="normal.img-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62835"/>
            <a:ext cx="519298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79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Genetics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/>
              <a:t>Purcell and </a:t>
            </a:r>
            <a:r>
              <a:rPr lang="en-US" dirty="0" err="1"/>
              <a:t>Edmands</a:t>
            </a:r>
            <a:r>
              <a:rPr lang="en-US" dirty="0"/>
              <a:t> 2011</a:t>
            </a:r>
          </a:p>
          <a:p>
            <a:pPr lvl="1"/>
            <a:r>
              <a:rPr lang="en-US" dirty="0"/>
              <a:t>Microsatellite DNA results showed significant genetic variation and 4 groups</a:t>
            </a:r>
          </a:p>
          <a:p>
            <a:pPr lvl="2"/>
            <a:r>
              <a:rPr lang="en-US" dirty="0"/>
              <a:t>(1) Japan – Immature Hawaii – Southern California </a:t>
            </a:r>
          </a:p>
          <a:p>
            <a:pPr lvl="2"/>
            <a:r>
              <a:rPr lang="en-US" dirty="0"/>
              <a:t>(2) Mature Hawaii</a:t>
            </a:r>
          </a:p>
          <a:p>
            <a:pPr lvl="2"/>
            <a:r>
              <a:rPr lang="en-US" dirty="0"/>
              <a:t>(3) Mexico – Central America</a:t>
            </a:r>
          </a:p>
          <a:p>
            <a:pPr lvl="2"/>
            <a:r>
              <a:rPr lang="en-US" dirty="0"/>
              <a:t>(4) Australia - New Zealand</a:t>
            </a:r>
          </a:p>
          <a:p>
            <a:pPr lvl="1"/>
            <a:r>
              <a:rPr lang="en-US" dirty="0"/>
              <a:t>Mitochondrial DNA results showed significant genetic variation and 3 groups</a:t>
            </a:r>
          </a:p>
          <a:p>
            <a:pPr lvl="2"/>
            <a:r>
              <a:rPr lang="en-US" dirty="0"/>
              <a:t>(1) Japan – Immature Hawaii – Southern California - Mature Hawaii</a:t>
            </a:r>
          </a:p>
          <a:p>
            <a:pPr lvl="2"/>
            <a:r>
              <a:rPr lang="en-US" dirty="0"/>
              <a:t>(2) Mexico – Central America</a:t>
            </a:r>
          </a:p>
          <a:p>
            <a:pPr lvl="2"/>
            <a:r>
              <a:rPr lang="en-US" dirty="0"/>
              <a:t>(3) Australia - New Zealand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4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Purcell and </a:t>
            </a:r>
            <a:r>
              <a:rPr lang="en-US" dirty="0" err="1"/>
              <a:t>Edmands</a:t>
            </a:r>
            <a:r>
              <a:rPr lang="en-US" dirty="0"/>
              <a:t> Genetics Results</a:t>
            </a:r>
          </a:p>
        </p:txBody>
      </p:sp>
      <p:pic>
        <p:nvPicPr>
          <p:cNvPr id="8194" name="Picture 2" descr="normal.img-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1" y="755725"/>
            <a:ext cx="7797983" cy="58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5637007" y="2624866"/>
            <a:ext cx="2312894" cy="1323190"/>
          </a:xfrm>
          <a:custGeom>
            <a:avLst/>
            <a:gdLst>
              <a:gd name="connsiteX0" fmla="*/ 96819 w 2312894"/>
              <a:gd name="connsiteY0" fmla="*/ 172122 h 1323190"/>
              <a:gd name="connsiteX1" fmla="*/ 150607 w 2312894"/>
              <a:gd name="connsiteY1" fmla="*/ 139849 h 1323190"/>
              <a:gd name="connsiteX2" fmla="*/ 182880 w 2312894"/>
              <a:gd name="connsiteY2" fmla="*/ 118334 h 1323190"/>
              <a:gd name="connsiteX3" fmla="*/ 225911 w 2312894"/>
              <a:gd name="connsiteY3" fmla="*/ 107576 h 1323190"/>
              <a:gd name="connsiteX4" fmla="*/ 290457 w 2312894"/>
              <a:gd name="connsiteY4" fmla="*/ 86061 h 1323190"/>
              <a:gd name="connsiteX5" fmla="*/ 430306 w 2312894"/>
              <a:gd name="connsiteY5" fmla="*/ 53788 h 1323190"/>
              <a:gd name="connsiteX6" fmla="*/ 462579 w 2312894"/>
              <a:gd name="connsiteY6" fmla="*/ 32273 h 1323190"/>
              <a:gd name="connsiteX7" fmla="*/ 570155 w 2312894"/>
              <a:gd name="connsiteY7" fmla="*/ 0 h 1323190"/>
              <a:gd name="connsiteX8" fmla="*/ 968188 w 2312894"/>
              <a:gd name="connsiteY8" fmla="*/ 10758 h 1323190"/>
              <a:gd name="connsiteX9" fmla="*/ 1312433 w 2312894"/>
              <a:gd name="connsiteY9" fmla="*/ 43030 h 1323190"/>
              <a:gd name="connsiteX10" fmla="*/ 1452282 w 2312894"/>
              <a:gd name="connsiteY10" fmla="*/ 53788 h 1323190"/>
              <a:gd name="connsiteX11" fmla="*/ 1506071 w 2312894"/>
              <a:gd name="connsiteY11" fmla="*/ 64546 h 1323190"/>
              <a:gd name="connsiteX12" fmla="*/ 1570617 w 2312894"/>
              <a:gd name="connsiteY12" fmla="*/ 107576 h 1323190"/>
              <a:gd name="connsiteX13" fmla="*/ 1699708 w 2312894"/>
              <a:gd name="connsiteY13" fmla="*/ 204395 h 1323190"/>
              <a:gd name="connsiteX14" fmla="*/ 1785769 w 2312894"/>
              <a:gd name="connsiteY14" fmla="*/ 247426 h 1323190"/>
              <a:gd name="connsiteX15" fmla="*/ 1882588 w 2312894"/>
              <a:gd name="connsiteY15" fmla="*/ 322729 h 1323190"/>
              <a:gd name="connsiteX16" fmla="*/ 1914861 w 2312894"/>
              <a:gd name="connsiteY16" fmla="*/ 333487 h 1323190"/>
              <a:gd name="connsiteX17" fmla="*/ 1936377 w 2312894"/>
              <a:gd name="connsiteY17" fmla="*/ 365760 h 1323190"/>
              <a:gd name="connsiteX18" fmla="*/ 2000922 w 2312894"/>
              <a:gd name="connsiteY18" fmla="*/ 419548 h 1323190"/>
              <a:gd name="connsiteX19" fmla="*/ 2043953 w 2312894"/>
              <a:gd name="connsiteY19" fmla="*/ 484094 h 1323190"/>
              <a:gd name="connsiteX20" fmla="*/ 2076226 w 2312894"/>
              <a:gd name="connsiteY20" fmla="*/ 516367 h 1323190"/>
              <a:gd name="connsiteX21" fmla="*/ 2097741 w 2312894"/>
              <a:gd name="connsiteY21" fmla="*/ 548640 h 1323190"/>
              <a:gd name="connsiteX22" fmla="*/ 2205318 w 2312894"/>
              <a:gd name="connsiteY22" fmla="*/ 645459 h 1323190"/>
              <a:gd name="connsiteX23" fmla="*/ 2259106 w 2312894"/>
              <a:gd name="connsiteY23" fmla="*/ 731520 h 1323190"/>
              <a:gd name="connsiteX24" fmla="*/ 2280621 w 2312894"/>
              <a:gd name="connsiteY24" fmla="*/ 796066 h 1323190"/>
              <a:gd name="connsiteX25" fmla="*/ 2291379 w 2312894"/>
              <a:gd name="connsiteY25" fmla="*/ 871369 h 1323190"/>
              <a:gd name="connsiteX26" fmla="*/ 2302137 w 2312894"/>
              <a:gd name="connsiteY26" fmla="*/ 914400 h 1323190"/>
              <a:gd name="connsiteX27" fmla="*/ 2312894 w 2312894"/>
              <a:gd name="connsiteY27" fmla="*/ 1097280 h 1323190"/>
              <a:gd name="connsiteX28" fmla="*/ 2302137 w 2312894"/>
              <a:gd name="connsiteY28" fmla="*/ 1226372 h 1323190"/>
              <a:gd name="connsiteX29" fmla="*/ 2291379 w 2312894"/>
              <a:gd name="connsiteY29" fmla="*/ 1258645 h 1323190"/>
              <a:gd name="connsiteX30" fmla="*/ 2248348 w 2312894"/>
              <a:gd name="connsiteY30" fmla="*/ 1269402 h 1323190"/>
              <a:gd name="connsiteX31" fmla="*/ 2065468 w 2312894"/>
              <a:gd name="connsiteY31" fmla="*/ 1280160 h 1323190"/>
              <a:gd name="connsiteX32" fmla="*/ 1979407 w 2312894"/>
              <a:gd name="connsiteY32" fmla="*/ 1301675 h 1323190"/>
              <a:gd name="connsiteX33" fmla="*/ 1936377 w 2312894"/>
              <a:gd name="connsiteY33" fmla="*/ 1323190 h 1323190"/>
              <a:gd name="connsiteX34" fmla="*/ 1807285 w 2312894"/>
              <a:gd name="connsiteY34" fmla="*/ 1312433 h 1323190"/>
              <a:gd name="connsiteX35" fmla="*/ 1764254 w 2312894"/>
              <a:gd name="connsiteY35" fmla="*/ 1301675 h 1323190"/>
              <a:gd name="connsiteX36" fmla="*/ 1645920 w 2312894"/>
              <a:gd name="connsiteY36" fmla="*/ 1290918 h 1323190"/>
              <a:gd name="connsiteX37" fmla="*/ 1312433 w 2312894"/>
              <a:gd name="connsiteY37" fmla="*/ 1269402 h 1323190"/>
              <a:gd name="connsiteX38" fmla="*/ 1280160 w 2312894"/>
              <a:gd name="connsiteY38" fmla="*/ 1258645 h 1323190"/>
              <a:gd name="connsiteX39" fmla="*/ 1237129 w 2312894"/>
              <a:gd name="connsiteY39" fmla="*/ 1237129 h 1323190"/>
              <a:gd name="connsiteX40" fmla="*/ 1151068 w 2312894"/>
              <a:gd name="connsiteY40" fmla="*/ 1226372 h 1323190"/>
              <a:gd name="connsiteX41" fmla="*/ 860612 w 2312894"/>
              <a:gd name="connsiteY41" fmla="*/ 1215614 h 1323190"/>
              <a:gd name="connsiteX42" fmla="*/ 591671 w 2312894"/>
              <a:gd name="connsiteY42" fmla="*/ 1183341 h 1323190"/>
              <a:gd name="connsiteX43" fmla="*/ 494852 w 2312894"/>
              <a:gd name="connsiteY43" fmla="*/ 1151068 h 1323190"/>
              <a:gd name="connsiteX44" fmla="*/ 462579 w 2312894"/>
              <a:gd name="connsiteY44" fmla="*/ 1140310 h 1323190"/>
              <a:gd name="connsiteX45" fmla="*/ 430306 w 2312894"/>
              <a:gd name="connsiteY45" fmla="*/ 1129553 h 1323190"/>
              <a:gd name="connsiteX46" fmla="*/ 398033 w 2312894"/>
              <a:gd name="connsiteY46" fmla="*/ 1108038 h 1323190"/>
              <a:gd name="connsiteX47" fmla="*/ 355002 w 2312894"/>
              <a:gd name="connsiteY47" fmla="*/ 1043492 h 1323190"/>
              <a:gd name="connsiteX48" fmla="*/ 258184 w 2312894"/>
              <a:gd name="connsiteY48" fmla="*/ 968188 h 1323190"/>
              <a:gd name="connsiteX49" fmla="*/ 236668 w 2312894"/>
              <a:gd name="connsiteY49" fmla="*/ 946673 h 1323190"/>
              <a:gd name="connsiteX50" fmla="*/ 215153 w 2312894"/>
              <a:gd name="connsiteY50" fmla="*/ 914400 h 1323190"/>
              <a:gd name="connsiteX51" fmla="*/ 182880 w 2312894"/>
              <a:gd name="connsiteY51" fmla="*/ 828339 h 1323190"/>
              <a:gd name="connsiteX52" fmla="*/ 172122 w 2312894"/>
              <a:gd name="connsiteY52" fmla="*/ 796066 h 1323190"/>
              <a:gd name="connsiteX53" fmla="*/ 150607 w 2312894"/>
              <a:gd name="connsiteY53" fmla="*/ 763793 h 1323190"/>
              <a:gd name="connsiteX54" fmla="*/ 129092 w 2312894"/>
              <a:gd name="connsiteY54" fmla="*/ 688489 h 1323190"/>
              <a:gd name="connsiteX55" fmla="*/ 86061 w 2312894"/>
              <a:gd name="connsiteY55" fmla="*/ 602428 h 1323190"/>
              <a:gd name="connsiteX56" fmla="*/ 53788 w 2312894"/>
              <a:gd name="connsiteY56" fmla="*/ 484094 h 1323190"/>
              <a:gd name="connsiteX57" fmla="*/ 32273 w 2312894"/>
              <a:gd name="connsiteY57" fmla="*/ 441063 h 1323190"/>
              <a:gd name="connsiteX58" fmla="*/ 0 w 2312894"/>
              <a:gd name="connsiteY58" fmla="*/ 322729 h 1323190"/>
              <a:gd name="connsiteX59" fmla="*/ 10758 w 2312894"/>
              <a:gd name="connsiteY59" fmla="*/ 215153 h 1323190"/>
              <a:gd name="connsiteX60" fmla="*/ 43031 w 2312894"/>
              <a:gd name="connsiteY60" fmla="*/ 193638 h 1323190"/>
              <a:gd name="connsiteX61" fmla="*/ 172122 w 2312894"/>
              <a:gd name="connsiteY61" fmla="*/ 172122 h 1323190"/>
              <a:gd name="connsiteX62" fmla="*/ 204395 w 2312894"/>
              <a:gd name="connsiteY62" fmla="*/ 118334 h 132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312894" h="1323190">
                <a:moveTo>
                  <a:pt x="96819" y="172122"/>
                </a:moveTo>
                <a:cubicBezTo>
                  <a:pt x="114748" y="161364"/>
                  <a:pt x="132876" y="150931"/>
                  <a:pt x="150607" y="139849"/>
                </a:cubicBezTo>
                <a:cubicBezTo>
                  <a:pt x="161571" y="132997"/>
                  <a:pt x="170996" y="123427"/>
                  <a:pt x="182880" y="118334"/>
                </a:cubicBezTo>
                <a:cubicBezTo>
                  <a:pt x="196470" y="112510"/>
                  <a:pt x="211749" y="111824"/>
                  <a:pt x="225911" y="107576"/>
                </a:cubicBezTo>
                <a:cubicBezTo>
                  <a:pt x="247634" y="101059"/>
                  <a:pt x="268455" y="91561"/>
                  <a:pt x="290457" y="86061"/>
                </a:cubicBezTo>
                <a:cubicBezTo>
                  <a:pt x="394257" y="60111"/>
                  <a:pt x="347522" y="70345"/>
                  <a:pt x="430306" y="53788"/>
                </a:cubicBezTo>
                <a:cubicBezTo>
                  <a:pt x="441064" y="46616"/>
                  <a:pt x="450764" y="37524"/>
                  <a:pt x="462579" y="32273"/>
                </a:cubicBezTo>
                <a:cubicBezTo>
                  <a:pt x="496249" y="17309"/>
                  <a:pt x="534395" y="8940"/>
                  <a:pt x="570155" y="0"/>
                </a:cubicBezTo>
                <a:cubicBezTo>
                  <a:pt x="702833" y="3586"/>
                  <a:pt x="835622" y="4238"/>
                  <a:pt x="968188" y="10758"/>
                </a:cubicBezTo>
                <a:cubicBezTo>
                  <a:pt x="1373841" y="30708"/>
                  <a:pt x="1100956" y="22890"/>
                  <a:pt x="1312433" y="43030"/>
                </a:cubicBezTo>
                <a:cubicBezTo>
                  <a:pt x="1358976" y="47463"/>
                  <a:pt x="1405666" y="50202"/>
                  <a:pt x="1452282" y="53788"/>
                </a:cubicBezTo>
                <a:cubicBezTo>
                  <a:pt x="1470212" y="57374"/>
                  <a:pt x="1489425" y="56980"/>
                  <a:pt x="1506071" y="64546"/>
                </a:cubicBezTo>
                <a:cubicBezTo>
                  <a:pt x="1529611" y="75246"/>
                  <a:pt x="1549102" y="93233"/>
                  <a:pt x="1570617" y="107576"/>
                </a:cubicBezTo>
                <a:cubicBezTo>
                  <a:pt x="1570627" y="107583"/>
                  <a:pt x="1678188" y="188255"/>
                  <a:pt x="1699708" y="204395"/>
                </a:cubicBezTo>
                <a:cubicBezTo>
                  <a:pt x="1725366" y="223639"/>
                  <a:pt x="1763090" y="224747"/>
                  <a:pt x="1785769" y="247426"/>
                </a:cubicBezTo>
                <a:cubicBezTo>
                  <a:pt x="1836326" y="297983"/>
                  <a:pt x="1805383" y="271260"/>
                  <a:pt x="1882588" y="322729"/>
                </a:cubicBezTo>
                <a:cubicBezTo>
                  <a:pt x="1892023" y="329019"/>
                  <a:pt x="1904103" y="329901"/>
                  <a:pt x="1914861" y="333487"/>
                </a:cubicBezTo>
                <a:cubicBezTo>
                  <a:pt x="1922033" y="344245"/>
                  <a:pt x="1927235" y="356618"/>
                  <a:pt x="1936377" y="365760"/>
                </a:cubicBezTo>
                <a:cubicBezTo>
                  <a:pt x="1998531" y="427914"/>
                  <a:pt x="1939240" y="340243"/>
                  <a:pt x="2000922" y="419548"/>
                </a:cubicBezTo>
                <a:cubicBezTo>
                  <a:pt x="2016797" y="439959"/>
                  <a:pt x="2029609" y="462579"/>
                  <a:pt x="2043953" y="484094"/>
                </a:cubicBezTo>
                <a:cubicBezTo>
                  <a:pt x="2052392" y="496752"/>
                  <a:pt x="2066487" y="504680"/>
                  <a:pt x="2076226" y="516367"/>
                </a:cubicBezTo>
                <a:cubicBezTo>
                  <a:pt x="2084503" y="526299"/>
                  <a:pt x="2089151" y="538977"/>
                  <a:pt x="2097741" y="548640"/>
                </a:cubicBezTo>
                <a:cubicBezTo>
                  <a:pt x="2149224" y="606558"/>
                  <a:pt x="2153114" y="606306"/>
                  <a:pt x="2205318" y="645459"/>
                </a:cubicBezTo>
                <a:lnTo>
                  <a:pt x="2259106" y="731520"/>
                </a:lnTo>
                <a:cubicBezTo>
                  <a:pt x="2271126" y="750752"/>
                  <a:pt x="2280621" y="796066"/>
                  <a:pt x="2280621" y="796066"/>
                </a:cubicBezTo>
                <a:cubicBezTo>
                  <a:pt x="2284207" y="821167"/>
                  <a:pt x="2286843" y="846422"/>
                  <a:pt x="2291379" y="871369"/>
                </a:cubicBezTo>
                <a:cubicBezTo>
                  <a:pt x="2294024" y="885916"/>
                  <a:pt x="2300735" y="899681"/>
                  <a:pt x="2302137" y="914400"/>
                </a:cubicBezTo>
                <a:cubicBezTo>
                  <a:pt x="2307926" y="975190"/>
                  <a:pt x="2309308" y="1036320"/>
                  <a:pt x="2312894" y="1097280"/>
                </a:cubicBezTo>
                <a:cubicBezTo>
                  <a:pt x="2309308" y="1140311"/>
                  <a:pt x="2307844" y="1183571"/>
                  <a:pt x="2302137" y="1226372"/>
                </a:cubicBezTo>
                <a:cubicBezTo>
                  <a:pt x="2300638" y="1237612"/>
                  <a:pt x="2300234" y="1251561"/>
                  <a:pt x="2291379" y="1258645"/>
                </a:cubicBezTo>
                <a:cubicBezTo>
                  <a:pt x="2279834" y="1267881"/>
                  <a:pt x="2263066" y="1268000"/>
                  <a:pt x="2248348" y="1269402"/>
                </a:cubicBezTo>
                <a:cubicBezTo>
                  <a:pt x="2187558" y="1275191"/>
                  <a:pt x="2126428" y="1276574"/>
                  <a:pt x="2065468" y="1280160"/>
                </a:cubicBezTo>
                <a:cubicBezTo>
                  <a:pt x="2033904" y="1286473"/>
                  <a:pt x="2008348" y="1289272"/>
                  <a:pt x="1979407" y="1301675"/>
                </a:cubicBezTo>
                <a:cubicBezTo>
                  <a:pt x="1964667" y="1307992"/>
                  <a:pt x="1950720" y="1316018"/>
                  <a:pt x="1936377" y="1323190"/>
                </a:cubicBezTo>
                <a:cubicBezTo>
                  <a:pt x="1893346" y="1319604"/>
                  <a:pt x="1850131" y="1317789"/>
                  <a:pt x="1807285" y="1312433"/>
                </a:cubicBezTo>
                <a:cubicBezTo>
                  <a:pt x="1792614" y="1310599"/>
                  <a:pt x="1778909" y="1303629"/>
                  <a:pt x="1764254" y="1301675"/>
                </a:cubicBezTo>
                <a:cubicBezTo>
                  <a:pt x="1724994" y="1296440"/>
                  <a:pt x="1685427" y="1293740"/>
                  <a:pt x="1645920" y="1290918"/>
                </a:cubicBezTo>
                <a:lnTo>
                  <a:pt x="1312433" y="1269402"/>
                </a:lnTo>
                <a:cubicBezTo>
                  <a:pt x="1301675" y="1265816"/>
                  <a:pt x="1290583" y="1263112"/>
                  <a:pt x="1280160" y="1258645"/>
                </a:cubicBezTo>
                <a:cubicBezTo>
                  <a:pt x="1265420" y="1252328"/>
                  <a:pt x="1252687" y="1241018"/>
                  <a:pt x="1237129" y="1237129"/>
                </a:cubicBezTo>
                <a:cubicBezTo>
                  <a:pt x="1209082" y="1230117"/>
                  <a:pt x="1179931" y="1228021"/>
                  <a:pt x="1151068" y="1226372"/>
                </a:cubicBezTo>
                <a:cubicBezTo>
                  <a:pt x="1054341" y="1220845"/>
                  <a:pt x="957431" y="1219200"/>
                  <a:pt x="860612" y="1215614"/>
                </a:cubicBezTo>
                <a:cubicBezTo>
                  <a:pt x="781700" y="1208099"/>
                  <a:pt x="676479" y="1209436"/>
                  <a:pt x="591671" y="1183341"/>
                </a:cubicBezTo>
                <a:cubicBezTo>
                  <a:pt x="559157" y="1173336"/>
                  <a:pt x="527125" y="1161826"/>
                  <a:pt x="494852" y="1151068"/>
                </a:cubicBezTo>
                <a:lnTo>
                  <a:pt x="462579" y="1140310"/>
                </a:lnTo>
                <a:lnTo>
                  <a:pt x="430306" y="1129553"/>
                </a:lnTo>
                <a:cubicBezTo>
                  <a:pt x="419548" y="1122381"/>
                  <a:pt x="406110" y="1118134"/>
                  <a:pt x="398033" y="1108038"/>
                </a:cubicBezTo>
                <a:cubicBezTo>
                  <a:pt x="329085" y="1021854"/>
                  <a:pt x="466908" y="1136748"/>
                  <a:pt x="355002" y="1043492"/>
                </a:cubicBezTo>
                <a:cubicBezTo>
                  <a:pt x="323593" y="1017318"/>
                  <a:pt x="290457" y="993289"/>
                  <a:pt x="258184" y="968188"/>
                </a:cubicBezTo>
                <a:cubicBezTo>
                  <a:pt x="250178" y="961961"/>
                  <a:pt x="243004" y="954593"/>
                  <a:pt x="236668" y="946673"/>
                </a:cubicBezTo>
                <a:cubicBezTo>
                  <a:pt x="228591" y="936577"/>
                  <a:pt x="222325" y="925158"/>
                  <a:pt x="215153" y="914400"/>
                </a:cubicBezTo>
                <a:cubicBezTo>
                  <a:pt x="195319" y="835066"/>
                  <a:pt x="216632" y="907094"/>
                  <a:pt x="182880" y="828339"/>
                </a:cubicBezTo>
                <a:cubicBezTo>
                  <a:pt x="178413" y="817916"/>
                  <a:pt x="177193" y="806208"/>
                  <a:pt x="172122" y="796066"/>
                </a:cubicBezTo>
                <a:cubicBezTo>
                  <a:pt x="166340" y="784502"/>
                  <a:pt x="156389" y="775357"/>
                  <a:pt x="150607" y="763793"/>
                </a:cubicBezTo>
                <a:cubicBezTo>
                  <a:pt x="140244" y="743066"/>
                  <a:pt x="135988" y="709178"/>
                  <a:pt x="129092" y="688489"/>
                </a:cubicBezTo>
                <a:cubicBezTo>
                  <a:pt x="111548" y="635855"/>
                  <a:pt x="112415" y="641958"/>
                  <a:pt x="86061" y="602428"/>
                </a:cubicBezTo>
                <a:cubicBezTo>
                  <a:pt x="82767" y="589252"/>
                  <a:pt x="65855" y="512250"/>
                  <a:pt x="53788" y="484094"/>
                </a:cubicBezTo>
                <a:cubicBezTo>
                  <a:pt x="47471" y="469354"/>
                  <a:pt x="38229" y="455953"/>
                  <a:pt x="32273" y="441063"/>
                </a:cubicBezTo>
                <a:cubicBezTo>
                  <a:pt x="10435" y="386468"/>
                  <a:pt x="10804" y="376748"/>
                  <a:pt x="0" y="322729"/>
                </a:cubicBezTo>
                <a:cubicBezTo>
                  <a:pt x="3586" y="286870"/>
                  <a:pt x="-638" y="249341"/>
                  <a:pt x="10758" y="215153"/>
                </a:cubicBezTo>
                <a:cubicBezTo>
                  <a:pt x="14847" y="202887"/>
                  <a:pt x="31467" y="199420"/>
                  <a:pt x="43031" y="193638"/>
                </a:cubicBezTo>
                <a:cubicBezTo>
                  <a:pt x="79077" y="175615"/>
                  <a:pt x="141441" y="175531"/>
                  <a:pt x="172122" y="172122"/>
                </a:cubicBezTo>
                <a:cubicBezTo>
                  <a:pt x="186087" y="130227"/>
                  <a:pt x="174862" y="147867"/>
                  <a:pt x="204395" y="1183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37591" y="1893346"/>
            <a:ext cx="4184724" cy="1527586"/>
          </a:xfrm>
          <a:custGeom>
            <a:avLst/>
            <a:gdLst>
              <a:gd name="connsiteX0" fmla="*/ 64545 w 4184724"/>
              <a:gd name="connsiteY0" fmla="*/ 301214 h 1527586"/>
              <a:gd name="connsiteX1" fmla="*/ 150607 w 4184724"/>
              <a:gd name="connsiteY1" fmla="*/ 236668 h 1527586"/>
              <a:gd name="connsiteX2" fmla="*/ 258183 w 4184724"/>
              <a:gd name="connsiteY2" fmla="*/ 193638 h 1527586"/>
              <a:gd name="connsiteX3" fmla="*/ 365760 w 4184724"/>
              <a:gd name="connsiteY3" fmla="*/ 139849 h 1527586"/>
              <a:gd name="connsiteX4" fmla="*/ 699247 w 4184724"/>
              <a:gd name="connsiteY4" fmla="*/ 118334 h 1527586"/>
              <a:gd name="connsiteX5" fmla="*/ 785308 w 4184724"/>
              <a:gd name="connsiteY5" fmla="*/ 96819 h 1527586"/>
              <a:gd name="connsiteX6" fmla="*/ 817581 w 4184724"/>
              <a:gd name="connsiteY6" fmla="*/ 86061 h 1527586"/>
              <a:gd name="connsiteX7" fmla="*/ 1097280 w 4184724"/>
              <a:gd name="connsiteY7" fmla="*/ 75303 h 1527586"/>
              <a:gd name="connsiteX8" fmla="*/ 1280160 w 4184724"/>
              <a:gd name="connsiteY8" fmla="*/ 64546 h 1527586"/>
              <a:gd name="connsiteX9" fmla="*/ 1656677 w 4184724"/>
              <a:gd name="connsiteY9" fmla="*/ 43030 h 1527586"/>
              <a:gd name="connsiteX10" fmla="*/ 1699708 w 4184724"/>
              <a:gd name="connsiteY10" fmla="*/ 32273 h 1527586"/>
              <a:gd name="connsiteX11" fmla="*/ 1753496 w 4184724"/>
              <a:gd name="connsiteY11" fmla="*/ 10758 h 1527586"/>
              <a:gd name="connsiteX12" fmla="*/ 1871830 w 4184724"/>
              <a:gd name="connsiteY12" fmla="*/ 0 h 1527586"/>
              <a:gd name="connsiteX13" fmla="*/ 2097741 w 4184724"/>
              <a:gd name="connsiteY13" fmla="*/ 10758 h 1527586"/>
              <a:gd name="connsiteX14" fmla="*/ 2130014 w 4184724"/>
              <a:gd name="connsiteY14" fmla="*/ 32273 h 1527586"/>
              <a:gd name="connsiteX15" fmla="*/ 2162287 w 4184724"/>
              <a:gd name="connsiteY15" fmla="*/ 43030 h 1527586"/>
              <a:gd name="connsiteX16" fmla="*/ 2259105 w 4184724"/>
              <a:gd name="connsiteY16" fmla="*/ 53788 h 1527586"/>
              <a:gd name="connsiteX17" fmla="*/ 2603350 w 4184724"/>
              <a:gd name="connsiteY17" fmla="*/ 86061 h 1527586"/>
              <a:gd name="connsiteX18" fmla="*/ 2657138 w 4184724"/>
              <a:gd name="connsiteY18" fmla="*/ 96819 h 1527586"/>
              <a:gd name="connsiteX19" fmla="*/ 2796988 w 4184724"/>
              <a:gd name="connsiteY19" fmla="*/ 118334 h 1527586"/>
              <a:gd name="connsiteX20" fmla="*/ 2893807 w 4184724"/>
              <a:gd name="connsiteY20" fmla="*/ 129092 h 1527586"/>
              <a:gd name="connsiteX21" fmla="*/ 2947595 w 4184724"/>
              <a:gd name="connsiteY21" fmla="*/ 139849 h 1527586"/>
              <a:gd name="connsiteX22" fmla="*/ 2990625 w 4184724"/>
              <a:gd name="connsiteY22" fmla="*/ 150607 h 1527586"/>
              <a:gd name="connsiteX23" fmla="*/ 3227294 w 4184724"/>
              <a:gd name="connsiteY23" fmla="*/ 161365 h 1527586"/>
              <a:gd name="connsiteX24" fmla="*/ 3270324 w 4184724"/>
              <a:gd name="connsiteY24" fmla="*/ 182880 h 1527586"/>
              <a:gd name="connsiteX25" fmla="*/ 3334870 w 4184724"/>
              <a:gd name="connsiteY25" fmla="*/ 193638 h 1527586"/>
              <a:gd name="connsiteX26" fmla="*/ 3506993 w 4184724"/>
              <a:gd name="connsiteY26" fmla="*/ 215153 h 1527586"/>
              <a:gd name="connsiteX27" fmla="*/ 3539265 w 4184724"/>
              <a:gd name="connsiteY27" fmla="*/ 225910 h 1527586"/>
              <a:gd name="connsiteX28" fmla="*/ 3571538 w 4184724"/>
              <a:gd name="connsiteY28" fmla="*/ 247426 h 1527586"/>
              <a:gd name="connsiteX29" fmla="*/ 3646842 w 4184724"/>
              <a:gd name="connsiteY29" fmla="*/ 258183 h 1527586"/>
              <a:gd name="connsiteX30" fmla="*/ 3679115 w 4184724"/>
              <a:gd name="connsiteY30" fmla="*/ 268941 h 1527586"/>
              <a:gd name="connsiteX31" fmla="*/ 3743661 w 4184724"/>
              <a:gd name="connsiteY31" fmla="*/ 279699 h 1527586"/>
              <a:gd name="connsiteX32" fmla="*/ 3797449 w 4184724"/>
              <a:gd name="connsiteY32" fmla="*/ 290456 h 1527586"/>
              <a:gd name="connsiteX33" fmla="*/ 3851237 w 4184724"/>
              <a:gd name="connsiteY33" fmla="*/ 333487 h 1527586"/>
              <a:gd name="connsiteX34" fmla="*/ 3915783 w 4184724"/>
              <a:gd name="connsiteY34" fmla="*/ 355002 h 1527586"/>
              <a:gd name="connsiteX35" fmla="*/ 3937298 w 4184724"/>
              <a:gd name="connsiteY35" fmla="*/ 387275 h 1527586"/>
              <a:gd name="connsiteX36" fmla="*/ 3958814 w 4184724"/>
              <a:gd name="connsiteY36" fmla="*/ 408790 h 1527586"/>
              <a:gd name="connsiteX37" fmla="*/ 4087905 w 4184724"/>
              <a:gd name="connsiteY37" fmla="*/ 430306 h 1527586"/>
              <a:gd name="connsiteX38" fmla="*/ 4120178 w 4184724"/>
              <a:gd name="connsiteY38" fmla="*/ 441063 h 1527586"/>
              <a:gd name="connsiteX39" fmla="*/ 4152451 w 4184724"/>
              <a:gd name="connsiteY39" fmla="*/ 494852 h 1527586"/>
              <a:gd name="connsiteX40" fmla="*/ 4173967 w 4184724"/>
              <a:gd name="connsiteY40" fmla="*/ 527125 h 1527586"/>
              <a:gd name="connsiteX41" fmla="*/ 4184724 w 4184724"/>
              <a:gd name="connsiteY41" fmla="*/ 602428 h 1527586"/>
              <a:gd name="connsiteX42" fmla="*/ 4173967 w 4184724"/>
              <a:gd name="connsiteY42" fmla="*/ 677732 h 1527586"/>
              <a:gd name="connsiteX43" fmla="*/ 4141694 w 4184724"/>
              <a:gd name="connsiteY43" fmla="*/ 699247 h 1527586"/>
              <a:gd name="connsiteX44" fmla="*/ 4098663 w 4184724"/>
              <a:gd name="connsiteY44" fmla="*/ 710005 h 1527586"/>
              <a:gd name="connsiteX45" fmla="*/ 4012602 w 4184724"/>
              <a:gd name="connsiteY45" fmla="*/ 731520 h 1527586"/>
              <a:gd name="connsiteX46" fmla="*/ 3905025 w 4184724"/>
              <a:gd name="connsiteY46" fmla="*/ 720762 h 1527586"/>
              <a:gd name="connsiteX47" fmla="*/ 3861995 w 4184724"/>
              <a:gd name="connsiteY47" fmla="*/ 710005 h 1527586"/>
              <a:gd name="connsiteX48" fmla="*/ 3754418 w 4184724"/>
              <a:gd name="connsiteY48" fmla="*/ 699247 h 1527586"/>
              <a:gd name="connsiteX49" fmla="*/ 3689873 w 4184724"/>
              <a:gd name="connsiteY49" fmla="*/ 710005 h 1527586"/>
              <a:gd name="connsiteX50" fmla="*/ 3614569 w 4184724"/>
              <a:gd name="connsiteY50" fmla="*/ 720762 h 1527586"/>
              <a:gd name="connsiteX51" fmla="*/ 3550023 w 4184724"/>
              <a:gd name="connsiteY51" fmla="*/ 742278 h 1527586"/>
              <a:gd name="connsiteX52" fmla="*/ 3506993 w 4184724"/>
              <a:gd name="connsiteY52" fmla="*/ 796066 h 1527586"/>
              <a:gd name="connsiteX53" fmla="*/ 3474720 w 4184724"/>
              <a:gd name="connsiteY53" fmla="*/ 806823 h 1527586"/>
              <a:gd name="connsiteX54" fmla="*/ 3388658 w 4184724"/>
              <a:gd name="connsiteY54" fmla="*/ 882127 h 1527586"/>
              <a:gd name="connsiteX55" fmla="*/ 3377901 w 4184724"/>
              <a:gd name="connsiteY55" fmla="*/ 925158 h 1527586"/>
              <a:gd name="connsiteX56" fmla="*/ 3313355 w 4184724"/>
              <a:gd name="connsiteY56" fmla="*/ 1011219 h 1527586"/>
              <a:gd name="connsiteX57" fmla="*/ 3270324 w 4184724"/>
              <a:gd name="connsiteY57" fmla="*/ 1065007 h 1527586"/>
              <a:gd name="connsiteX58" fmla="*/ 3248809 w 4184724"/>
              <a:gd name="connsiteY58" fmla="*/ 1151068 h 1527586"/>
              <a:gd name="connsiteX59" fmla="*/ 3216536 w 4184724"/>
              <a:gd name="connsiteY59" fmla="*/ 1269402 h 1527586"/>
              <a:gd name="connsiteX60" fmla="*/ 3195021 w 4184724"/>
              <a:gd name="connsiteY60" fmla="*/ 1312433 h 1527586"/>
              <a:gd name="connsiteX61" fmla="*/ 3173505 w 4184724"/>
              <a:gd name="connsiteY61" fmla="*/ 1333948 h 1527586"/>
              <a:gd name="connsiteX62" fmla="*/ 3130475 w 4184724"/>
              <a:gd name="connsiteY62" fmla="*/ 1441525 h 1527586"/>
              <a:gd name="connsiteX63" fmla="*/ 3108960 w 4184724"/>
              <a:gd name="connsiteY63" fmla="*/ 1473798 h 1527586"/>
              <a:gd name="connsiteX64" fmla="*/ 3098202 w 4184724"/>
              <a:gd name="connsiteY64" fmla="*/ 1506070 h 1527586"/>
              <a:gd name="connsiteX65" fmla="*/ 3033656 w 4184724"/>
              <a:gd name="connsiteY65" fmla="*/ 1527586 h 1527586"/>
              <a:gd name="connsiteX66" fmla="*/ 2883049 w 4184724"/>
              <a:gd name="connsiteY66" fmla="*/ 1516828 h 1527586"/>
              <a:gd name="connsiteX67" fmla="*/ 2743200 w 4184724"/>
              <a:gd name="connsiteY67" fmla="*/ 1495313 h 1527586"/>
              <a:gd name="connsiteX68" fmla="*/ 2614108 w 4184724"/>
              <a:gd name="connsiteY68" fmla="*/ 1516828 h 1527586"/>
              <a:gd name="connsiteX69" fmla="*/ 2259105 w 4184724"/>
              <a:gd name="connsiteY69" fmla="*/ 1506070 h 1527586"/>
              <a:gd name="connsiteX70" fmla="*/ 2108498 w 4184724"/>
              <a:gd name="connsiteY70" fmla="*/ 1484555 h 1527586"/>
              <a:gd name="connsiteX71" fmla="*/ 2033195 w 4184724"/>
              <a:gd name="connsiteY71" fmla="*/ 1473798 h 1527586"/>
              <a:gd name="connsiteX72" fmla="*/ 1979407 w 4184724"/>
              <a:gd name="connsiteY72" fmla="*/ 1452282 h 1527586"/>
              <a:gd name="connsiteX73" fmla="*/ 1914861 w 4184724"/>
              <a:gd name="connsiteY73" fmla="*/ 1441525 h 1527586"/>
              <a:gd name="connsiteX74" fmla="*/ 1828800 w 4184724"/>
              <a:gd name="connsiteY74" fmla="*/ 1430767 h 1527586"/>
              <a:gd name="connsiteX75" fmla="*/ 1731981 w 4184724"/>
              <a:gd name="connsiteY75" fmla="*/ 1420009 h 1527586"/>
              <a:gd name="connsiteX76" fmla="*/ 1678193 w 4184724"/>
              <a:gd name="connsiteY76" fmla="*/ 1409252 h 1527586"/>
              <a:gd name="connsiteX77" fmla="*/ 1570616 w 4184724"/>
              <a:gd name="connsiteY77" fmla="*/ 1398494 h 1527586"/>
              <a:gd name="connsiteX78" fmla="*/ 1355463 w 4184724"/>
              <a:gd name="connsiteY78" fmla="*/ 1366221 h 1527586"/>
              <a:gd name="connsiteX79" fmla="*/ 1161825 w 4184724"/>
              <a:gd name="connsiteY79" fmla="*/ 1344706 h 1527586"/>
              <a:gd name="connsiteX80" fmla="*/ 1129553 w 4184724"/>
              <a:gd name="connsiteY80" fmla="*/ 1333948 h 1527586"/>
              <a:gd name="connsiteX81" fmla="*/ 1097280 w 4184724"/>
              <a:gd name="connsiteY81" fmla="*/ 1312433 h 1527586"/>
              <a:gd name="connsiteX82" fmla="*/ 989703 w 4184724"/>
              <a:gd name="connsiteY82" fmla="*/ 1301675 h 1527586"/>
              <a:gd name="connsiteX83" fmla="*/ 957430 w 4184724"/>
              <a:gd name="connsiteY83" fmla="*/ 1290918 h 1527586"/>
              <a:gd name="connsiteX84" fmla="*/ 903642 w 4184724"/>
              <a:gd name="connsiteY84" fmla="*/ 1258645 h 1527586"/>
              <a:gd name="connsiteX85" fmla="*/ 871369 w 4184724"/>
              <a:gd name="connsiteY85" fmla="*/ 1237129 h 1527586"/>
              <a:gd name="connsiteX86" fmla="*/ 839096 w 4184724"/>
              <a:gd name="connsiteY86" fmla="*/ 1226372 h 1527586"/>
              <a:gd name="connsiteX87" fmla="*/ 699247 w 4184724"/>
              <a:gd name="connsiteY87" fmla="*/ 1204856 h 1527586"/>
              <a:gd name="connsiteX88" fmla="*/ 645458 w 4184724"/>
              <a:gd name="connsiteY88" fmla="*/ 1161826 h 1527586"/>
              <a:gd name="connsiteX89" fmla="*/ 623943 w 4184724"/>
              <a:gd name="connsiteY89" fmla="*/ 1140310 h 1527586"/>
              <a:gd name="connsiteX90" fmla="*/ 580913 w 4184724"/>
              <a:gd name="connsiteY90" fmla="*/ 1129553 h 1527586"/>
              <a:gd name="connsiteX91" fmla="*/ 430305 w 4184724"/>
              <a:gd name="connsiteY91" fmla="*/ 1086522 h 1527586"/>
              <a:gd name="connsiteX92" fmla="*/ 333487 w 4184724"/>
              <a:gd name="connsiteY92" fmla="*/ 1054249 h 1527586"/>
              <a:gd name="connsiteX93" fmla="*/ 258183 w 4184724"/>
              <a:gd name="connsiteY93" fmla="*/ 1032734 h 1527586"/>
              <a:gd name="connsiteX94" fmla="*/ 215153 w 4184724"/>
              <a:gd name="connsiteY94" fmla="*/ 1011219 h 1527586"/>
              <a:gd name="connsiteX95" fmla="*/ 150607 w 4184724"/>
              <a:gd name="connsiteY95" fmla="*/ 989703 h 1527586"/>
              <a:gd name="connsiteX96" fmla="*/ 75303 w 4184724"/>
              <a:gd name="connsiteY96" fmla="*/ 946673 h 1527586"/>
              <a:gd name="connsiteX97" fmla="*/ 53788 w 4184724"/>
              <a:gd name="connsiteY97" fmla="*/ 903642 h 1527586"/>
              <a:gd name="connsiteX98" fmla="*/ 21515 w 4184724"/>
              <a:gd name="connsiteY98" fmla="*/ 817581 h 1527586"/>
              <a:gd name="connsiteX99" fmla="*/ 10757 w 4184724"/>
              <a:gd name="connsiteY99" fmla="*/ 710005 h 1527586"/>
              <a:gd name="connsiteX100" fmla="*/ 0 w 4184724"/>
              <a:gd name="connsiteY100" fmla="*/ 666974 h 1527586"/>
              <a:gd name="connsiteX101" fmla="*/ 10757 w 4184724"/>
              <a:gd name="connsiteY101" fmla="*/ 441063 h 1527586"/>
              <a:gd name="connsiteX102" fmla="*/ 64545 w 4184724"/>
              <a:gd name="connsiteY102" fmla="*/ 398033 h 1527586"/>
              <a:gd name="connsiteX103" fmla="*/ 139849 w 4184724"/>
              <a:gd name="connsiteY103" fmla="*/ 311972 h 1527586"/>
              <a:gd name="connsiteX104" fmla="*/ 193637 w 4184724"/>
              <a:gd name="connsiteY104" fmla="*/ 247426 h 1527586"/>
              <a:gd name="connsiteX105" fmla="*/ 236668 w 4184724"/>
              <a:gd name="connsiteY105" fmla="*/ 236668 h 1527586"/>
              <a:gd name="connsiteX106" fmla="*/ 236668 w 4184724"/>
              <a:gd name="connsiteY106" fmla="*/ 182880 h 15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184724" h="1527586">
                <a:moveTo>
                  <a:pt x="64545" y="301214"/>
                </a:moveTo>
                <a:cubicBezTo>
                  <a:pt x="71404" y="295727"/>
                  <a:pt x="131340" y="245231"/>
                  <a:pt x="150607" y="236668"/>
                </a:cubicBezTo>
                <a:cubicBezTo>
                  <a:pt x="217459" y="206956"/>
                  <a:pt x="203995" y="227505"/>
                  <a:pt x="258183" y="193638"/>
                </a:cubicBezTo>
                <a:cubicBezTo>
                  <a:pt x="315342" y="157914"/>
                  <a:pt x="289284" y="154188"/>
                  <a:pt x="365760" y="139849"/>
                </a:cubicBezTo>
                <a:cubicBezTo>
                  <a:pt x="434126" y="127030"/>
                  <a:pt x="676294" y="119427"/>
                  <a:pt x="699247" y="118334"/>
                </a:cubicBezTo>
                <a:cubicBezTo>
                  <a:pt x="773019" y="93743"/>
                  <a:pt x="681456" y="122782"/>
                  <a:pt x="785308" y="96819"/>
                </a:cubicBezTo>
                <a:cubicBezTo>
                  <a:pt x="796309" y="94069"/>
                  <a:pt x="806268" y="86841"/>
                  <a:pt x="817581" y="86061"/>
                </a:cubicBezTo>
                <a:cubicBezTo>
                  <a:pt x="910662" y="79641"/>
                  <a:pt x="1004079" y="79638"/>
                  <a:pt x="1097280" y="75303"/>
                </a:cubicBezTo>
                <a:cubicBezTo>
                  <a:pt x="1158279" y="72466"/>
                  <a:pt x="1219171" y="67595"/>
                  <a:pt x="1280160" y="64546"/>
                </a:cubicBezTo>
                <a:cubicBezTo>
                  <a:pt x="1627549" y="47177"/>
                  <a:pt x="1415594" y="63121"/>
                  <a:pt x="1656677" y="43030"/>
                </a:cubicBezTo>
                <a:cubicBezTo>
                  <a:pt x="1671021" y="39444"/>
                  <a:pt x="1685682" y="36948"/>
                  <a:pt x="1699708" y="32273"/>
                </a:cubicBezTo>
                <a:cubicBezTo>
                  <a:pt x="1718028" y="26167"/>
                  <a:pt x="1734516" y="14317"/>
                  <a:pt x="1753496" y="10758"/>
                </a:cubicBezTo>
                <a:cubicBezTo>
                  <a:pt x="1792425" y="3459"/>
                  <a:pt x="1832385" y="3586"/>
                  <a:pt x="1871830" y="0"/>
                </a:cubicBezTo>
                <a:cubicBezTo>
                  <a:pt x="1947134" y="3586"/>
                  <a:pt x="2022934" y="1407"/>
                  <a:pt x="2097741" y="10758"/>
                </a:cubicBezTo>
                <a:cubicBezTo>
                  <a:pt x="2110570" y="12362"/>
                  <a:pt x="2118450" y="26491"/>
                  <a:pt x="2130014" y="32273"/>
                </a:cubicBezTo>
                <a:cubicBezTo>
                  <a:pt x="2140156" y="37344"/>
                  <a:pt x="2151102" y="41166"/>
                  <a:pt x="2162287" y="43030"/>
                </a:cubicBezTo>
                <a:cubicBezTo>
                  <a:pt x="2194316" y="48368"/>
                  <a:pt x="2226865" y="49919"/>
                  <a:pt x="2259105" y="53788"/>
                </a:cubicBezTo>
                <a:cubicBezTo>
                  <a:pt x="2508188" y="83678"/>
                  <a:pt x="2353717" y="70458"/>
                  <a:pt x="2603350" y="86061"/>
                </a:cubicBezTo>
                <a:lnTo>
                  <a:pt x="2657138" y="96819"/>
                </a:lnTo>
                <a:cubicBezTo>
                  <a:pt x="2696598" y="103994"/>
                  <a:pt x="2758328" y="113501"/>
                  <a:pt x="2796988" y="118334"/>
                </a:cubicBezTo>
                <a:cubicBezTo>
                  <a:pt x="2829209" y="122362"/>
                  <a:pt x="2861662" y="124500"/>
                  <a:pt x="2893807" y="129092"/>
                </a:cubicBezTo>
                <a:cubicBezTo>
                  <a:pt x="2911908" y="131678"/>
                  <a:pt x="2929746" y="135883"/>
                  <a:pt x="2947595" y="139849"/>
                </a:cubicBezTo>
                <a:cubicBezTo>
                  <a:pt x="2962028" y="143056"/>
                  <a:pt x="2975884" y="149473"/>
                  <a:pt x="2990625" y="150607"/>
                </a:cubicBezTo>
                <a:cubicBezTo>
                  <a:pt x="3069364" y="156664"/>
                  <a:pt x="3148404" y="157779"/>
                  <a:pt x="3227294" y="161365"/>
                </a:cubicBezTo>
                <a:cubicBezTo>
                  <a:pt x="3241637" y="168537"/>
                  <a:pt x="3254964" y="178272"/>
                  <a:pt x="3270324" y="182880"/>
                </a:cubicBezTo>
                <a:cubicBezTo>
                  <a:pt x="3291216" y="189148"/>
                  <a:pt x="3313481" y="189360"/>
                  <a:pt x="3334870" y="193638"/>
                </a:cubicBezTo>
                <a:cubicBezTo>
                  <a:pt x="3456179" y="217899"/>
                  <a:pt x="3256899" y="194311"/>
                  <a:pt x="3506993" y="215153"/>
                </a:cubicBezTo>
                <a:cubicBezTo>
                  <a:pt x="3517750" y="218739"/>
                  <a:pt x="3529123" y="220839"/>
                  <a:pt x="3539265" y="225910"/>
                </a:cubicBezTo>
                <a:cubicBezTo>
                  <a:pt x="3550829" y="231692"/>
                  <a:pt x="3559154" y="243711"/>
                  <a:pt x="3571538" y="247426"/>
                </a:cubicBezTo>
                <a:cubicBezTo>
                  <a:pt x="3595825" y="254712"/>
                  <a:pt x="3621741" y="254597"/>
                  <a:pt x="3646842" y="258183"/>
                </a:cubicBezTo>
                <a:cubicBezTo>
                  <a:pt x="3657600" y="261769"/>
                  <a:pt x="3668045" y="266481"/>
                  <a:pt x="3679115" y="268941"/>
                </a:cubicBezTo>
                <a:cubicBezTo>
                  <a:pt x="3700408" y="273673"/>
                  <a:pt x="3722201" y="275797"/>
                  <a:pt x="3743661" y="279699"/>
                </a:cubicBezTo>
                <a:cubicBezTo>
                  <a:pt x="3761650" y="282970"/>
                  <a:pt x="3779520" y="286870"/>
                  <a:pt x="3797449" y="290456"/>
                </a:cubicBezTo>
                <a:cubicBezTo>
                  <a:pt x="3815332" y="308340"/>
                  <a:pt x="3826808" y="322630"/>
                  <a:pt x="3851237" y="333487"/>
                </a:cubicBezTo>
                <a:cubicBezTo>
                  <a:pt x="3871961" y="342698"/>
                  <a:pt x="3915783" y="355002"/>
                  <a:pt x="3915783" y="355002"/>
                </a:cubicBezTo>
                <a:cubicBezTo>
                  <a:pt x="3922955" y="365760"/>
                  <a:pt x="3929221" y="377179"/>
                  <a:pt x="3937298" y="387275"/>
                </a:cubicBezTo>
                <a:cubicBezTo>
                  <a:pt x="3943634" y="395195"/>
                  <a:pt x="3950117" y="403572"/>
                  <a:pt x="3958814" y="408790"/>
                </a:cubicBezTo>
                <a:cubicBezTo>
                  <a:pt x="3987487" y="425994"/>
                  <a:pt x="4078335" y="429243"/>
                  <a:pt x="4087905" y="430306"/>
                </a:cubicBezTo>
                <a:cubicBezTo>
                  <a:pt x="4098663" y="433892"/>
                  <a:pt x="4110454" y="435229"/>
                  <a:pt x="4120178" y="441063"/>
                </a:cubicBezTo>
                <a:cubicBezTo>
                  <a:pt x="4150197" y="459074"/>
                  <a:pt x="4137945" y="465839"/>
                  <a:pt x="4152451" y="494852"/>
                </a:cubicBezTo>
                <a:cubicBezTo>
                  <a:pt x="4158233" y="506416"/>
                  <a:pt x="4166795" y="516367"/>
                  <a:pt x="4173967" y="527125"/>
                </a:cubicBezTo>
                <a:cubicBezTo>
                  <a:pt x="4177553" y="552226"/>
                  <a:pt x="4184724" y="577072"/>
                  <a:pt x="4184724" y="602428"/>
                </a:cubicBezTo>
                <a:cubicBezTo>
                  <a:pt x="4184724" y="627784"/>
                  <a:pt x="4184265" y="654561"/>
                  <a:pt x="4173967" y="677732"/>
                </a:cubicBezTo>
                <a:cubicBezTo>
                  <a:pt x="4168716" y="689547"/>
                  <a:pt x="4153578" y="694154"/>
                  <a:pt x="4141694" y="699247"/>
                </a:cubicBezTo>
                <a:cubicBezTo>
                  <a:pt x="4128104" y="705071"/>
                  <a:pt x="4113096" y="706798"/>
                  <a:pt x="4098663" y="710005"/>
                </a:cubicBezTo>
                <a:cubicBezTo>
                  <a:pt x="4020771" y="727314"/>
                  <a:pt x="4070274" y="712296"/>
                  <a:pt x="4012602" y="731520"/>
                </a:cubicBezTo>
                <a:cubicBezTo>
                  <a:pt x="3976743" y="727934"/>
                  <a:pt x="3940701" y="725858"/>
                  <a:pt x="3905025" y="720762"/>
                </a:cubicBezTo>
                <a:cubicBezTo>
                  <a:pt x="3890389" y="718671"/>
                  <a:pt x="3876631" y="712096"/>
                  <a:pt x="3861995" y="710005"/>
                </a:cubicBezTo>
                <a:cubicBezTo>
                  <a:pt x="3826319" y="704909"/>
                  <a:pt x="3790277" y="702833"/>
                  <a:pt x="3754418" y="699247"/>
                </a:cubicBezTo>
                <a:lnTo>
                  <a:pt x="3689873" y="710005"/>
                </a:lnTo>
                <a:cubicBezTo>
                  <a:pt x="3664812" y="713861"/>
                  <a:pt x="3639276" y="715060"/>
                  <a:pt x="3614569" y="720762"/>
                </a:cubicBezTo>
                <a:cubicBezTo>
                  <a:pt x="3592471" y="725862"/>
                  <a:pt x="3550023" y="742278"/>
                  <a:pt x="3550023" y="742278"/>
                </a:cubicBezTo>
                <a:cubicBezTo>
                  <a:pt x="3540253" y="756933"/>
                  <a:pt x="3524023" y="785848"/>
                  <a:pt x="3506993" y="796066"/>
                </a:cubicBezTo>
                <a:cubicBezTo>
                  <a:pt x="3497269" y="801900"/>
                  <a:pt x="3485478" y="803237"/>
                  <a:pt x="3474720" y="806823"/>
                </a:cubicBezTo>
                <a:cubicBezTo>
                  <a:pt x="3411789" y="869754"/>
                  <a:pt x="3442029" y="846547"/>
                  <a:pt x="3388658" y="882127"/>
                </a:cubicBezTo>
                <a:cubicBezTo>
                  <a:pt x="3385072" y="896471"/>
                  <a:pt x="3384513" y="911934"/>
                  <a:pt x="3377901" y="925158"/>
                </a:cubicBezTo>
                <a:cubicBezTo>
                  <a:pt x="3327864" y="1025233"/>
                  <a:pt x="3353695" y="960792"/>
                  <a:pt x="3313355" y="1011219"/>
                </a:cubicBezTo>
                <a:cubicBezTo>
                  <a:pt x="3259083" y="1079061"/>
                  <a:pt x="3322266" y="1013067"/>
                  <a:pt x="3270324" y="1065007"/>
                </a:cubicBezTo>
                <a:cubicBezTo>
                  <a:pt x="3244010" y="1196587"/>
                  <a:pt x="3273619" y="1060100"/>
                  <a:pt x="3248809" y="1151068"/>
                </a:cubicBezTo>
                <a:cubicBezTo>
                  <a:pt x="3244692" y="1166165"/>
                  <a:pt x="3228919" y="1240509"/>
                  <a:pt x="3216536" y="1269402"/>
                </a:cubicBezTo>
                <a:cubicBezTo>
                  <a:pt x="3210219" y="1284142"/>
                  <a:pt x="3203917" y="1299090"/>
                  <a:pt x="3195021" y="1312433"/>
                </a:cubicBezTo>
                <a:cubicBezTo>
                  <a:pt x="3189395" y="1320872"/>
                  <a:pt x="3180677" y="1326776"/>
                  <a:pt x="3173505" y="1333948"/>
                </a:cubicBezTo>
                <a:cubicBezTo>
                  <a:pt x="3155873" y="1386844"/>
                  <a:pt x="3155801" y="1397204"/>
                  <a:pt x="3130475" y="1441525"/>
                </a:cubicBezTo>
                <a:cubicBezTo>
                  <a:pt x="3124060" y="1452751"/>
                  <a:pt x="3114742" y="1462234"/>
                  <a:pt x="3108960" y="1473798"/>
                </a:cubicBezTo>
                <a:cubicBezTo>
                  <a:pt x="3103889" y="1483940"/>
                  <a:pt x="3107429" y="1499479"/>
                  <a:pt x="3098202" y="1506070"/>
                </a:cubicBezTo>
                <a:cubicBezTo>
                  <a:pt x="3079747" y="1519252"/>
                  <a:pt x="3033656" y="1527586"/>
                  <a:pt x="3033656" y="1527586"/>
                </a:cubicBezTo>
                <a:cubicBezTo>
                  <a:pt x="2983454" y="1524000"/>
                  <a:pt x="2933071" y="1522386"/>
                  <a:pt x="2883049" y="1516828"/>
                </a:cubicBezTo>
                <a:cubicBezTo>
                  <a:pt x="2836173" y="1511620"/>
                  <a:pt x="2790365" y="1495313"/>
                  <a:pt x="2743200" y="1495313"/>
                </a:cubicBezTo>
                <a:cubicBezTo>
                  <a:pt x="2699576" y="1495313"/>
                  <a:pt x="2657139" y="1509656"/>
                  <a:pt x="2614108" y="1516828"/>
                </a:cubicBezTo>
                <a:lnTo>
                  <a:pt x="2259105" y="1506070"/>
                </a:lnTo>
                <a:cubicBezTo>
                  <a:pt x="2162851" y="1501487"/>
                  <a:pt x="2183577" y="1497068"/>
                  <a:pt x="2108498" y="1484555"/>
                </a:cubicBezTo>
                <a:cubicBezTo>
                  <a:pt x="2083487" y="1480387"/>
                  <a:pt x="2058296" y="1477384"/>
                  <a:pt x="2033195" y="1473798"/>
                </a:cubicBezTo>
                <a:cubicBezTo>
                  <a:pt x="2015266" y="1466626"/>
                  <a:pt x="1998037" y="1457363"/>
                  <a:pt x="1979407" y="1452282"/>
                </a:cubicBezTo>
                <a:cubicBezTo>
                  <a:pt x="1958364" y="1446543"/>
                  <a:pt x="1936454" y="1444610"/>
                  <a:pt x="1914861" y="1441525"/>
                </a:cubicBezTo>
                <a:cubicBezTo>
                  <a:pt x="1886241" y="1437437"/>
                  <a:pt x="1857512" y="1434145"/>
                  <a:pt x="1828800" y="1430767"/>
                </a:cubicBezTo>
                <a:cubicBezTo>
                  <a:pt x="1796551" y="1426973"/>
                  <a:pt x="1764126" y="1424601"/>
                  <a:pt x="1731981" y="1420009"/>
                </a:cubicBezTo>
                <a:cubicBezTo>
                  <a:pt x="1713880" y="1417423"/>
                  <a:pt x="1696317" y="1411668"/>
                  <a:pt x="1678193" y="1409252"/>
                </a:cubicBezTo>
                <a:cubicBezTo>
                  <a:pt x="1642471" y="1404489"/>
                  <a:pt x="1606475" y="1402080"/>
                  <a:pt x="1570616" y="1398494"/>
                </a:cubicBezTo>
                <a:cubicBezTo>
                  <a:pt x="1440628" y="1361355"/>
                  <a:pt x="1538768" y="1383960"/>
                  <a:pt x="1355463" y="1366221"/>
                </a:cubicBezTo>
                <a:cubicBezTo>
                  <a:pt x="1290822" y="1359965"/>
                  <a:pt x="1226371" y="1351878"/>
                  <a:pt x="1161825" y="1344706"/>
                </a:cubicBezTo>
                <a:cubicBezTo>
                  <a:pt x="1151068" y="1341120"/>
                  <a:pt x="1139695" y="1339019"/>
                  <a:pt x="1129553" y="1333948"/>
                </a:cubicBezTo>
                <a:cubicBezTo>
                  <a:pt x="1117989" y="1328166"/>
                  <a:pt x="1109878" y="1315340"/>
                  <a:pt x="1097280" y="1312433"/>
                </a:cubicBezTo>
                <a:cubicBezTo>
                  <a:pt x="1062165" y="1304330"/>
                  <a:pt x="1025562" y="1305261"/>
                  <a:pt x="989703" y="1301675"/>
                </a:cubicBezTo>
                <a:cubicBezTo>
                  <a:pt x="978945" y="1298089"/>
                  <a:pt x="967154" y="1296752"/>
                  <a:pt x="957430" y="1290918"/>
                </a:cubicBezTo>
                <a:cubicBezTo>
                  <a:pt x="883597" y="1246618"/>
                  <a:pt x="995066" y="1289118"/>
                  <a:pt x="903642" y="1258645"/>
                </a:cubicBezTo>
                <a:cubicBezTo>
                  <a:pt x="892884" y="1251473"/>
                  <a:pt x="882933" y="1242911"/>
                  <a:pt x="871369" y="1237129"/>
                </a:cubicBezTo>
                <a:cubicBezTo>
                  <a:pt x="861227" y="1232058"/>
                  <a:pt x="850097" y="1229122"/>
                  <a:pt x="839096" y="1226372"/>
                </a:cubicBezTo>
                <a:cubicBezTo>
                  <a:pt x="789809" y="1214050"/>
                  <a:pt x="751511" y="1211389"/>
                  <a:pt x="699247" y="1204856"/>
                </a:cubicBezTo>
                <a:cubicBezTo>
                  <a:pt x="647287" y="1152899"/>
                  <a:pt x="713324" y="1216119"/>
                  <a:pt x="645458" y="1161826"/>
                </a:cubicBezTo>
                <a:cubicBezTo>
                  <a:pt x="637538" y="1155490"/>
                  <a:pt x="633015" y="1144846"/>
                  <a:pt x="623943" y="1140310"/>
                </a:cubicBezTo>
                <a:cubicBezTo>
                  <a:pt x="610719" y="1133698"/>
                  <a:pt x="595074" y="1133801"/>
                  <a:pt x="580913" y="1129553"/>
                </a:cubicBezTo>
                <a:cubicBezTo>
                  <a:pt x="426561" y="1083249"/>
                  <a:pt x="618886" y="1133668"/>
                  <a:pt x="430305" y="1086522"/>
                </a:cubicBezTo>
                <a:cubicBezTo>
                  <a:pt x="397302" y="1078271"/>
                  <a:pt x="366490" y="1062499"/>
                  <a:pt x="333487" y="1054249"/>
                </a:cubicBezTo>
                <a:cubicBezTo>
                  <a:pt x="311645" y="1048789"/>
                  <a:pt x="279794" y="1041996"/>
                  <a:pt x="258183" y="1032734"/>
                </a:cubicBezTo>
                <a:cubicBezTo>
                  <a:pt x="243443" y="1026417"/>
                  <a:pt x="230042" y="1017175"/>
                  <a:pt x="215153" y="1011219"/>
                </a:cubicBezTo>
                <a:cubicBezTo>
                  <a:pt x="194096" y="1002796"/>
                  <a:pt x="171664" y="998126"/>
                  <a:pt x="150607" y="989703"/>
                </a:cubicBezTo>
                <a:cubicBezTo>
                  <a:pt x="116483" y="976053"/>
                  <a:pt x="104415" y="966081"/>
                  <a:pt x="75303" y="946673"/>
                </a:cubicBezTo>
                <a:cubicBezTo>
                  <a:pt x="68131" y="932329"/>
                  <a:pt x="58859" y="918856"/>
                  <a:pt x="53788" y="903642"/>
                </a:cubicBezTo>
                <a:cubicBezTo>
                  <a:pt x="22771" y="810590"/>
                  <a:pt x="65705" y="883867"/>
                  <a:pt x="21515" y="817581"/>
                </a:cubicBezTo>
                <a:cubicBezTo>
                  <a:pt x="17929" y="781722"/>
                  <a:pt x="15853" y="745680"/>
                  <a:pt x="10757" y="710005"/>
                </a:cubicBezTo>
                <a:cubicBezTo>
                  <a:pt x="8666" y="695369"/>
                  <a:pt x="0" y="681759"/>
                  <a:pt x="0" y="666974"/>
                </a:cubicBezTo>
                <a:cubicBezTo>
                  <a:pt x="0" y="591585"/>
                  <a:pt x="1006" y="515819"/>
                  <a:pt x="10757" y="441063"/>
                </a:cubicBezTo>
                <a:cubicBezTo>
                  <a:pt x="12217" y="429872"/>
                  <a:pt x="61054" y="400361"/>
                  <a:pt x="64545" y="398033"/>
                </a:cubicBezTo>
                <a:cubicBezTo>
                  <a:pt x="114748" y="322729"/>
                  <a:pt x="86061" y="347830"/>
                  <a:pt x="139849" y="311972"/>
                </a:cubicBezTo>
                <a:cubicBezTo>
                  <a:pt x="153559" y="291407"/>
                  <a:pt x="171336" y="260169"/>
                  <a:pt x="193637" y="247426"/>
                </a:cubicBezTo>
                <a:cubicBezTo>
                  <a:pt x="206474" y="240091"/>
                  <a:pt x="222324" y="240254"/>
                  <a:pt x="236668" y="236668"/>
                </a:cubicBezTo>
                <a:cubicBezTo>
                  <a:pt x="249960" y="196788"/>
                  <a:pt x="252496" y="214537"/>
                  <a:pt x="236668" y="1828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753958" y="4120179"/>
            <a:ext cx="1839557" cy="1527586"/>
          </a:xfrm>
          <a:custGeom>
            <a:avLst/>
            <a:gdLst>
              <a:gd name="connsiteX0" fmla="*/ 634701 w 1839557"/>
              <a:gd name="connsiteY0" fmla="*/ 21515 h 1527586"/>
              <a:gd name="connsiteX1" fmla="*/ 688489 w 1839557"/>
              <a:gd name="connsiteY1" fmla="*/ 10757 h 1527586"/>
              <a:gd name="connsiteX2" fmla="*/ 731520 w 1839557"/>
              <a:gd name="connsiteY2" fmla="*/ 0 h 1527586"/>
              <a:gd name="connsiteX3" fmla="*/ 989703 w 1839557"/>
              <a:gd name="connsiteY3" fmla="*/ 21515 h 1527586"/>
              <a:gd name="connsiteX4" fmla="*/ 1065007 w 1839557"/>
              <a:gd name="connsiteY4" fmla="*/ 53788 h 1527586"/>
              <a:gd name="connsiteX5" fmla="*/ 1129553 w 1839557"/>
              <a:gd name="connsiteY5" fmla="*/ 75303 h 1527586"/>
              <a:gd name="connsiteX6" fmla="*/ 1204856 w 1839557"/>
              <a:gd name="connsiteY6" fmla="*/ 129092 h 1527586"/>
              <a:gd name="connsiteX7" fmla="*/ 1247887 w 1839557"/>
              <a:gd name="connsiteY7" fmla="*/ 150607 h 1527586"/>
              <a:gd name="connsiteX8" fmla="*/ 1301675 w 1839557"/>
              <a:gd name="connsiteY8" fmla="*/ 172122 h 1527586"/>
              <a:gd name="connsiteX9" fmla="*/ 1387736 w 1839557"/>
              <a:gd name="connsiteY9" fmla="*/ 236668 h 1527586"/>
              <a:gd name="connsiteX10" fmla="*/ 1409251 w 1839557"/>
              <a:gd name="connsiteY10" fmla="*/ 268941 h 1527586"/>
              <a:gd name="connsiteX11" fmla="*/ 1452282 w 1839557"/>
              <a:gd name="connsiteY11" fmla="*/ 311972 h 1527586"/>
              <a:gd name="connsiteX12" fmla="*/ 1495313 w 1839557"/>
              <a:gd name="connsiteY12" fmla="*/ 376517 h 1527586"/>
              <a:gd name="connsiteX13" fmla="*/ 1506070 w 1839557"/>
              <a:gd name="connsiteY13" fmla="*/ 419548 h 1527586"/>
              <a:gd name="connsiteX14" fmla="*/ 1602889 w 1839557"/>
              <a:gd name="connsiteY14" fmla="*/ 494852 h 1527586"/>
              <a:gd name="connsiteX15" fmla="*/ 1667435 w 1839557"/>
              <a:gd name="connsiteY15" fmla="*/ 580913 h 1527586"/>
              <a:gd name="connsiteX16" fmla="*/ 1710466 w 1839557"/>
              <a:gd name="connsiteY16" fmla="*/ 645459 h 1527586"/>
              <a:gd name="connsiteX17" fmla="*/ 1742738 w 1839557"/>
              <a:gd name="connsiteY17" fmla="*/ 742277 h 1527586"/>
              <a:gd name="connsiteX18" fmla="*/ 1764254 w 1839557"/>
              <a:gd name="connsiteY18" fmla="*/ 774550 h 1527586"/>
              <a:gd name="connsiteX19" fmla="*/ 1796527 w 1839557"/>
              <a:gd name="connsiteY19" fmla="*/ 914400 h 1527586"/>
              <a:gd name="connsiteX20" fmla="*/ 1828800 w 1839557"/>
              <a:gd name="connsiteY20" fmla="*/ 1011219 h 1527586"/>
              <a:gd name="connsiteX21" fmla="*/ 1839557 w 1839557"/>
              <a:gd name="connsiteY21" fmla="*/ 1054249 h 1527586"/>
              <a:gd name="connsiteX22" fmla="*/ 1818042 w 1839557"/>
              <a:gd name="connsiteY22" fmla="*/ 1215614 h 1527586"/>
              <a:gd name="connsiteX23" fmla="*/ 1807284 w 1839557"/>
              <a:gd name="connsiteY23" fmla="*/ 1247887 h 1527586"/>
              <a:gd name="connsiteX24" fmla="*/ 1742738 w 1839557"/>
              <a:gd name="connsiteY24" fmla="*/ 1344706 h 1527586"/>
              <a:gd name="connsiteX25" fmla="*/ 1699708 w 1839557"/>
              <a:gd name="connsiteY25" fmla="*/ 1376979 h 1527586"/>
              <a:gd name="connsiteX26" fmla="*/ 1667435 w 1839557"/>
              <a:gd name="connsiteY26" fmla="*/ 1409252 h 1527586"/>
              <a:gd name="connsiteX27" fmla="*/ 1613647 w 1839557"/>
              <a:gd name="connsiteY27" fmla="*/ 1430767 h 1527586"/>
              <a:gd name="connsiteX28" fmla="*/ 1581374 w 1839557"/>
              <a:gd name="connsiteY28" fmla="*/ 1452282 h 1527586"/>
              <a:gd name="connsiteX29" fmla="*/ 1441524 w 1839557"/>
              <a:gd name="connsiteY29" fmla="*/ 1495313 h 1527586"/>
              <a:gd name="connsiteX30" fmla="*/ 1398494 w 1839557"/>
              <a:gd name="connsiteY30" fmla="*/ 1516828 h 1527586"/>
              <a:gd name="connsiteX31" fmla="*/ 1366221 w 1839557"/>
              <a:gd name="connsiteY31" fmla="*/ 1527586 h 1527586"/>
              <a:gd name="connsiteX32" fmla="*/ 1237129 w 1839557"/>
              <a:gd name="connsiteY32" fmla="*/ 1516828 h 1527586"/>
              <a:gd name="connsiteX33" fmla="*/ 1194098 w 1839557"/>
              <a:gd name="connsiteY33" fmla="*/ 1495313 h 1527586"/>
              <a:gd name="connsiteX34" fmla="*/ 1129553 w 1839557"/>
              <a:gd name="connsiteY34" fmla="*/ 1484555 h 1527586"/>
              <a:gd name="connsiteX35" fmla="*/ 1021976 w 1839557"/>
              <a:gd name="connsiteY35" fmla="*/ 1463040 h 1527586"/>
              <a:gd name="connsiteX36" fmla="*/ 968188 w 1839557"/>
              <a:gd name="connsiteY36" fmla="*/ 1452282 h 1527586"/>
              <a:gd name="connsiteX37" fmla="*/ 935915 w 1839557"/>
              <a:gd name="connsiteY37" fmla="*/ 1430767 h 1527586"/>
              <a:gd name="connsiteX38" fmla="*/ 871369 w 1839557"/>
              <a:gd name="connsiteY38" fmla="*/ 1409252 h 1527586"/>
              <a:gd name="connsiteX39" fmla="*/ 806823 w 1839557"/>
              <a:gd name="connsiteY39" fmla="*/ 1323190 h 1527586"/>
              <a:gd name="connsiteX40" fmla="*/ 710004 w 1839557"/>
              <a:gd name="connsiteY40" fmla="*/ 1290917 h 1527586"/>
              <a:gd name="connsiteX41" fmla="*/ 645458 w 1839557"/>
              <a:gd name="connsiteY41" fmla="*/ 1237129 h 1527586"/>
              <a:gd name="connsiteX42" fmla="*/ 613186 w 1839557"/>
              <a:gd name="connsiteY42" fmla="*/ 1226372 h 1527586"/>
              <a:gd name="connsiteX43" fmla="*/ 591670 w 1839557"/>
              <a:gd name="connsiteY43" fmla="*/ 1194099 h 1527586"/>
              <a:gd name="connsiteX44" fmla="*/ 548640 w 1839557"/>
              <a:gd name="connsiteY44" fmla="*/ 1183341 h 1527586"/>
              <a:gd name="connsiteX45" fmla="*/ 505609 w 1839557"/>
              <a:gd name="connsiteY45" fmla="*/ 1161826 h 1527586"/>
              <a:gd name="connsiteX46" fmla="*/ 473336 w 1839557"/>
              <a:gd name="connsiteY46" fmla="*/ 1151068 h 1527586"/>
              <a:gd name="connsiteX47" fmla="*/ 398033 w 1839557"/>
              <a:gd name="connsiteY47" fmla="*/ 1097280 h 1527586"/>
              <a:gd name="connsiteX48" fmla="*/ 290456 w 1839557"/>
              <a:gd name="connsiteY48" fmla="*/ 1011219 h 1527586"/>
              <a:gd name="connsiteX49" fmla="*/ 268941 w 1839557"/>
              <a:gd name="connsiteY49" fmla="*/ 989703 h 1527586"/>
              <a:gd name="connsiteX50" fmla="*/ 215153 w 1839557"/>
              <a:gd name="connsiteY50" fmla="*/ 957430 h 1527586"/>
              <a:gd name="connsiteX51" fmla="*/ 204395 w 1839557"/>
              <a:gd name="connsiteY51" fmla="*/ 925157 h 1527586"/>
              <a:gd name="connsiteX52" fmla="*/ 172122 w 1839557"/>
              <a:gd name="connsiteY52" fmla="*/ 892885 h 1527586"/>
              <a:gd name="connsiteX53" fmla="*/ 139849 w 1839557"/>
              <a:gd name="connsiteY53" fmla="*/ 849854 h 1527586"/>
              <a:gd name="connsiteX54" fmla="*/ 129091 w 1839557"/>
              <a:gd name="connsiteY54" fmla="*/ 817581 h 1527586"/>
              <a:gd name="connsiteX55" fmla="*/ 96818 w 1839557"/>
              <a:gd name="connsiteY55" fmla="*/ 785308 h 1527586"/>
              <a:gd name="connsiteX56" fmla="*/ 86061 w 1839557"/>
              <a:gd name="connsiteY56" fmla="*/ 731520 h 1527586"/>
              <a:gd name="connsiteX57" fmla="*/ 75303 w 1839557"/>
              <a:gd name="connsiteY57" fmla="*/ 602428 h 1527586"/>
              <a:gd name="connsiteX58" fmla="*/ 64546 w 1839557"/>
              <a:gd name="connsiteY58" fmla="*/ 559397 h 1527586"/>
              <a:gd name="connsiteX59" fmla="*/ 43030 w 1839557"/>
              <a:gd name="connsiteY59" fmla="*/ 376517 h 1527586"/>
              <a:gd name="connsiteX60" fmla="*/ 21515 w 1839557"/>
              <a:gd name="connsiteY60" fmla="*/ 344245 h 1527586"/>
              <a:gd name="connsiteX61" fmla="*/ 0 w 1839557"/>
              <a:gd name="connsiteY61" fmla="*/ 268941 h 1527586"/>
              <a:gd name="connsiteX62" fmla="*/ 10757 w 1839557"/>
              <a:gd name="connsiteY62" fmla="*/ 236668 h 1527586"/>
              <a:gd name="connsiteX63" fmla="*/ 86061 w 1839557"/>
              <a:gd name="connsiteY63" fmla="*/ 172122 h 1527586"/>
              <a:gd name="connsiteX64" fmla="*/ 150607 w 1839557"/>
              <a:gd name="connsiteY64" fmla="*/ 150607 h 1527586"/>
              <a:gd name="connsiteX65" fmla="*/ 182880 w 1839557"/>
              <a:gd name="connsiteY65" fmla="*/ 139849 h 1527586"/>
              <a:gd name="connsiteX66" fmla="*/ 215153 w 1839557"/>
              <a:gd name="connsiteY66" fmla="*/ 118334 h 1527586"/>
              <a:gd name="connsiteX67" fmla="*/ 333487 w 1839557"/>
              <a:gd name="connsiteY67" fmla="*/ 86061 h 1527586"/>
              <a:gd name="connsiteX68" fmla="*/ 505609 w 1839557"/>
              <a:gd name="connsiteY68" fmla="*/ 75303 h 1527586"/>
              <a:gd name="connsiteX69" fmla="*/ 559397 w 1839557"/>
              <a:gd name="connsiteY69" fmla="*/ 64546 h 1527586"/>
              <a:gd name="connsiteX70" fmla="*/ 591670 w 1839557"/>
              <a:gd name="connsiteY70" fmla="*/ 43030 h 1527586"/>
              <a:gd name="connsiteX71" fmla="*/ 634701 w 1839557"/>
              <a:gd name="connsiteY71" fmla="*/ 21515 h 15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39557" h="1527586">
                <a:moveTo>
                  <a:pt x="634701" y="21515"/>
                </a:moveTo>
                <a:cubicBezTo>
                  <a:pt x="650838" y="16136"/>
                  <a:pt x="670640" y="14723"/>
                  <a:pt x="688489" y="10757"/>
                </a:cubicBezTo>
                <a:cubicBezTo>
                  <a:pt x="702922" y="7550"/>
                  <a:pt x="716735" y="0"/>
                  <a:pt x="731520" y="0"/>
                </a:cubicBezTo>
                <a:cubicBezTo>
                  <a:pt x="784834" y="0"/>
                  <a:pt x="927449" y="15289"/>
                  <a:pt x="989703" y="21515"/>
                </a:cubicBezTo>
                <a:cubicBezTo>
                  <a:pt x="1103536" y="49974"/>
                  <a:pt x="969487" y="11335"/>
                  <a:pt x="1065007" y="53788"/>
                </a:cubicBezTo>
                <a:cubicBezTo>
                  <a:pt x="1085731" y="62999"/>
                  <a:pt x="1129553" y="75303"/>
                  <a:pt x="1129553" y="75303"/>
                </a:cubicBezTo>
                <a:cubicBezTo>
                  <a:pt x="1148020" y="89153"/>
                  <a:pt x="1182837" y="116510"/>
                  <a:pt x="1204856" y="129092"/>
                </a:cubicBezTo>
                <a:cubicBezTo>
                  <a:pt x="1218780" y="137048"/>
                  <a:pt x="1233233" y="144094"/>
                  <a:pt x="1247887" y="150607"/>
                </a:cubicBezTo>
                <a:cubicBezTo>
                  <a:pt x="1265533" y="158450"/>
                  <a:pt x="1285229" y="162001"/>
                  <a:pt x="1301675" y="172122"/>
                </a:cubicBezTo>
                <a:cubicBezTo>
                  <a:pt x="1332214" y="190916"/>
                  <a:pt x="1359049" y="215153"/>
                  <a:pt x="1387736" y="236668"/>
                </a:cubicBezTo>
                <a:cubicBezTo>
                  <a:pt x="1398079" y="244425"/>
                  <a:pt x="1400837" y="259125"/>
                  <a:pt x="1409251" y="268941"/>
                </a:cubicBezTo>
                <a:cubicBezTo>
                  <a:pt x="1422452" y="284343"/>
                  <a:pt x="1437938" y="297628"/>
                  <a:pt x="1452282" y="311972"/>
                </a:cubicBezTo>
                <a:cubicBezTo>
                  <a:pt x="1470566" y="330256"/>
                  <a:pt x="1495313" y="376517"/>
                  <a:pt x="1495313" y="376517"/>
                </a:cubicBezTo>
                <a:cubicBezTo>
                  <a:pt x="1498899" y="390861"/>
                  <a:pt x="1498735" y="406711"/>
                  <a:pt x="1506070" y="419548"/>
                </a:cubicBezTo>
                <a:cubicBezTo>
                  <a:pt x="1521626" y="446771"/>
                  <a:pt x="1585177" y="483044"/>
                  <a:pt x="1602889" y="494852"/>
                </a:cubicBezTo>
                <a:cubicBezTo>
                  <a:pt x="1665911" y="589386"/>
                  <a:pt x="1565234" y="440388"/>
                  <a:pt x="1667435" y="580913"/>
                </a:cubicBezTo>
                <a:cubicBezTo>
                  <a:pt x="1682644" y="601825"/>
                  <a:pt x="1710466" y="645459"/>
                  <a:pt x="1710466" y="645459"/>
                </a:cubicBezTo>
                <a:lnTo>
                  <a:pt x="1742738" y="742277"/>
                </a:lnTo>
                <a:cubicBezTo>
                  <a:pt x="1746826" y="754543"/>
                  <a:pt x="1757082" y="763792"/>
                  <a:pt x="1764254" y="774550"/>
                </a:cubicBezTo>
                <a:cubicBezTo>
                  <a:pt x="1786575" y="841516"/>
                  <a:pt x="1772787" y="795704"/>
                  <a:pt x="1796527" y="914400"/>
                </a:cubicBezTo>
                <a:cubicBezTo>
                  <a:pt x="1803199" y="947758"/>
                  <a:pt x="1820550" y="978216"/>
                  <a:pt x="1828800" y="1011219"/>
                </a:cubicBezTo>
                <a:lnTo>
                  <a:pt x="1839557" y="1054249"/>
                </a:lnTo>
                <a:cubicBezTo>
                  <a:pt x="1832385" y="1108037"/>
                  <a:pt x="1826963" y="1162088"/>
                  <a:pt x="1818042" y="1215614"/>
                </a:cubicBezTo>
                <a:cubicBezTo>
                  <a:pt x="1816178" y="1226799"/>
                  <a:pt x="1812791" y="1237974"/>
                  <a:pt x="1807284" y="1247887"/>
                </a:cubicBezTo>
                <a:cubicBezTo>
                  <a:pt x="1807272" y="1247908"/>
                  <a:pt x="1753502" y="1328560"/>
                  <a:pt x="1742738" y="1344706"/>
                </a:cubicBezTo>
                <a:cubicBezTo>
                  <a:pt x="1732792" y="1359624"/>
                  <a:pt x="1713321" y="1365311"/>
                  <a:pt x="1699708" y="1376979"/>
                </a:cubicBezTo>
                <a:cubicBezTo>
                  <a:pt x="1688157" y="1386880"/>
                  <a:pt x="1680336" y="1401189"/>
                  <a:pt x="1667435" y="1409252"/>
                </a:cubicBezTo>
                <a:cubicBezTo>
                  <a:pt x="1651060" y="1419487"/>
                  <a:pt x="1630919" y="1422131"/>
                  <a:pt x="1613647" y="1430767"/>
                </a:cubicBezTo>
                <a:cubicBezTo>
                  <a:pt x="1602083" y="1436549"/>
                  <a:pt x="1593189" y="1447031"/>
                  <a:pt x="1581374" y="1452282"/>
                </a:cubicBezTo>
                <a:cubicBezTo>
                  <a:pt x="1533523" y="1473549"/>
                  <a:pt x="1490909" y="1477355"/>
                  <a:pt x="1441524" y="1495313"/>
                </a:cubicBezTo>
                <a:cubicBezTo>
                  <a:pt x="1426453" y="1500793"/>
                  <a:pt x="1413234" y="1510511"/>
                  <a:pt x="1398494" y="1516828"/>
                </a:cubicBezTo>
                <a:cubicBezTo>
                  <a:pt x="1388071" y="1521295"/>
                  <a:pt x="1376979" y="1524000"/>
                  <a:pt x="1366221" y="1527586"/>
                </a:cubicBezTo>
                <a:cubicBezTo>
                  <a:pt x="1323190" y="1524000"/>
                  <a:pt x="1279569" y="1524786"/>
                  <a:pt x="1237129" y="1516828"/>
                </a:cubicBezTo>
                <a:cubicBezTo>
                  <a:pt x="1221367" y="1513873"/>
                  <a:pt x="1209458" y="1499921"/>
                  <a:pt x="1194098" y="1495313"/>
                </a:cubicBezTo>
                <a:cubicBezTo>
                  <a:pt x="1173206" y="1489045"/>
                  <a:pt x="1150991" y="1488575"/>
                  <a:pt x="1129553" y="1484555"/>
                </a:cubicBezTo>
                <a:cubicBezTo>
                  <a:pt x="1093610" y="1477816"/>
                  <a:pt x="1057835" y="1470212"/>
                  <a:pt x="1021976" y="1463040"/>
                </a:cubicBezTo>
                <a:lnTo>
                  <a:pt x="968188" y="1452282"/>
                </a:lnTo>
                <a:cubicBezTo>
                  <a:pt x="957430" y="1445110"/>
                  <a:pt x="947730" y="1436018"/>
                  <a:pt x="935915" y="1430767"/>
                </a:cubicBezTo>
                <a:cubicBezTo>
                  <a:pt x="915191" y="1421556"/>
                  <a:pt x="871369" y="1409252"/>
                  <a:pt x="871369" y="1409252"/>
                </a:cubicBezTo>
                <a:cubicBezTo>
                  <a:pt x="859503" y="1373655"/>
                  <a:pt x="853177" y="1338641"/>
                  <a:pt x="806823" y="1323190"/>
                </a:cubicBezTo>
                <a:lnTo>
                  <a:pt x="710004" y="1290917"/>
                </a:lnTo>
                <a:cubicBezTo>
                  <a:pt x="686214" y="1267128"/>
                  <a:pt x="675410" y="1252105"/>
                  <a:pt x="645458" y="1237129"/>
                </a:cubicBezTo>
                <a:cubicBezTo>
                  <a:pt x="635316" y="1232058"/>
                  <a:pt x="623943" y="1229958"/>
                  <a:pt x="613186" y="1226372"/>
                </a:cubicBezTo>
                <a:cubicBezTo>
                  <a:pt x="606014" y="1215614"/>
                  <a:pt x="602428" y="1201271"/>
                  <a:pt x="591670" y="1194099"/>
                </a:cubicBezTo>
                <a:cubicBezTo>
                  <a:pt x="579368" y="1185898"/>
                  <a:pt x="562483" y="1188532"/>
                  <a:pt x="548640" y="1183341"/>
                </a:cubicBezTo>
                <a:cubicBezTo>
                  <a:pt x="533624" y="1177710"/>
                  <a:pt x="520349" y="1168143"/>
                  <a:pt x="505609" y="1161826"/>
                </a:cubicBezTo>
                <a:cubicBezTo>
                  <a:pt x="495186" y="1157359"/>
                  <a:pt x="484094" y="1154654"/>
                  <a:pt x="473336" y="1151068"/>
                </a:cubicBezTo>
                <a:cubicBezTo>
                  <a:pt x="349125" y="1026857"/>
                  <a:pt x="539628" y="1210556"/>
                  <a:pt x="398033" y="1097280"/>
                </a:cubicBezTo>
                <a:cubicBezTo>
                  <a:pt x="271560" y="996101"/>
                  <a:pt x="387364" y="1059672"/>
                  <a:pt x="290456" y="1011219"/>
                </a:cubicBezTo>
                <a:cubicBezTo>
                  <a:pt x="283284" y="1004047"/>
                  <a:pt x="277638" y="994921"/>
                  <a:pt x="268941" y="989703"/>
                </a:cubicBezTo>
                <a:cubicBezTo>
                  <a:pt x="199116" y="947808"/>
                  <a:pt x="269667" y="1011947"/>
                  <a:pt x="215153" y="957430"/>
                </a:cubicBezTo>
                <a:cubicBezTo>
                  <a:pt x="211567" y="946672"/>
                  <a:pt x="210685" y="934592"/>
                  <a:pt x="204395" y="925157"/>
                </a:cubicBezTo>
                <a:cubicBezTo>
                  <a:pt x="195956" y="912499"/>
                  <a:pt x="182023" y="904436"/>
                  <a:pt x="172122" y="892885"/>
                </a:cubicBezTo>
                <a:cubicBezTo>
                  <a:pt x="160454" y="879272"/>
                  <a:pt x="150607" y="864198"/>
                  <a:pt x="139849" y="849854"/>
                </a:cubicBezTo>
                <a:cubicBezTo>
                  <a:pt x="136263" y="839096"/>
                  <a:pt x="135381" y="827016"/>
                  <a:pt x="129091" y="817581"/>
                </a:cubicBezTo>
                <a:cubicBezTo>
                  <a:pt x="120652" y="804923"/>
                  <a:pt x="103622" y="798916"/>
                  <a:pt x="96818" y="785308"/>
                </a:cubicBezTo>
                <a:cubicBezTo>
                  <a:pt x="88641" y="768954"/>
                  <a:pt x="89647" y="749449"/>
                  <a:pt x="86061" y="731520"/>
                </a:cubicBezTo>
                <a:cubicBezTo>
                  <a:pt x="82475" y="688489"/>
                  <a:pt x="80659" y="645274"/>
                  <a:pt x="75303" y="602428"/>
                </a:cubicBezTo>
                <a:cubicBezTo>
                  <a:pt x="73469" y="587757"/>
                  <a:pt x="66500" y="574052"/>
                  <a:pt x="64546" y="559397"/>
                </a:cubicBezTo>
                <a:cubicBezTo>
                  <a:pt x="62816" y="546419"/>
                  <a:pt x="54240" y="410148"/>
                  <a:pt x="43030" y="376517"/>
                </a:cubicBezTo>
                <a:cubicBezTo>
                  <a:pt x="38942" y="364252"/>
                  <a:pt x="27297" y="355809"/>
                  <a:pt x="21515" y="344245"/>
                </a:cubicBezTo>
                <a:cubicBezTo>
                  <a:pt x="13797" y="328808"/>
                  <a:pt x="3448" y="282733"/>
                  <a:pt x="0" y="268941"/>
                </a:cubicBezTo>
                <a:cubicBezTo>
                  <a:pt x="3586" y="258183"/>
                  <a:pt x="4166" y="245895"/>
                  <a:pt x="10757" y="236668"/>
                </a:cubicBezTo>
                <a:cubicBezTo>
                  <a:pt x="23157" y="219308"/>
                  <a:pt x="62260" y="182700"/>
                  <a:pt x="86061" y="172122"/>
                </a:cubicBezTo>
                <a:cubicBezTo>
                  <a:pt x="106785" y="162911"/>
                  <a:pt x="129092" y="157779"/>
                  <a:pt x="150607" y="150607"/>
                </a:cubicBezTo>
                <a:cubicBezTo>
                  <a:pt x="161365" y="147021"/>
                  <a:pt x="173445" y="146139"/>
                  <a:pt x="182880" y="139849"/>
                </a:cubicBezTo>
                <a:cubicBezTo>
                  <a:pt x="193638" y="132677"/>
                  <a:pt x="203589" y="124116"/>
                  <a:pt x="215153" y="118334"/>
                </a:cubicBezTo>
                <a:cubicBezTo>
                  <a:pt x="257389" y="97216"/>
                  <a:pt x="285818" y="90395"/>
                  <a:pt x="333487" y="86061"/>
                </a:cubicBezTo>
                <a:cubicBezTo>
                  <a:pt x="390737" y="80856"/>
                  <a:pt x="448235" y="78889"/>
                  <a:pt x="505609" y="75303"/>
                </a:cubicBezTo>
                <a:cubicBezTo>
                  <a:pt x="523538" y="71717"/>
                  <a:pt x="542277" y="70966"/>
                  <a:pt x="559397" y="64546"/>
                </a:cubicBezTo>
                <a:cubicBezTo>
                  <a:pt x="571503" y="60006"/>
                  <a:pt x="580106" y="48812"/>
                  <a:pt x="591670" y="43030"/>
                </a:cubicBezTo>
                <a:cubicBezTo>
                  <a:pt x="615452" y="31139"/>
                  <a:pt x="618564" y="26894"/>
                  <a:pt x="634701" y="21515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502"/>
            <a:ext cx="7772400" cy="1470025"/>
          </a:xfrm>
        </p:spPr>
        <p:txBody>
          <a:bodyPr/>
          <a:lstStyle/>
          <a:p>
            <a:r>
              <a:rPr lang="en-US" dirty="0"/>
              <a:t>Striped marlin DNA sampling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3263" y="2502732"/>
            <a:ext cx="9664107" cy="74911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Lam (Tim),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Clayward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Tam &amp; Molly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Lutcavage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6" y="3799714"/>
            <a:ext cx="3053435" cy="1257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32" y="3650977"/>
            <a:ext cx="1343803" cy="1476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898" y="3727328"/>
            <a:ext cx="3559745" cy="13997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7758" y="5662701"/>
            <a:ext cx="131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March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557" y="6233410"/>
            <a:ext cx="4444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NOAA Award - NA15NMF4270324 </a:t>
            </a:r>
          </a:p>
        </p:txBody>
      </p:sp>
    </p:spTree>
    <p:extLst>
      <p:ext uri="{BB962C8B-B14F-4D97-AF65-F5344CB8AC3E}">
        <p14:creationId xmlns:p14="http://schemas.microsoft.com/office/powerpoint/2010/main" val="29828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PIFG striped marlin DNA sampling efforts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04847"/>
            <a:ext cx="8229600" cy="46959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Between June 27 to Aug 3, 2017, PIFG collected 148 fin clips at UFA as part of NOAA SK grant award NA15NMF4270324</a:t>
            </a:r>
          </a:p>
          <a:p>
            <a:endParaRPr lang="en-US" dirty="0"/>
          </a:p>
          <a:p>
            <a:r>
              <a:rPr lang="en-US" dirty="0"/>
              <a:t>Samples shared with Mark Fitchett, and later sent to CSIRO for genotyping</a:t>
            </a:r>
          </a:p>
          <a:p>
            <a:endParaRPr lang="en-US" dirty="0"/>
          </a:p>
          <a:p>
            <a:r>
              <a:rPr lang="en-US" dirty="0"/>
              <a:t>Results finally available in summer 2020 as a meeting paper </a:t>
            </a:r>
            <a:r>
              <a:rPr lang="mr-IN" dirty="0">
                <a:hlinkClick r:id="rId2"/>
              </a:rPr>
              <a:t>WCPFC-SC16-2020/SA-IP-16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6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21-03-24 at 12.59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08" y="0"/>
            <a:ext cx="708599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9" y="0"/>
            <a:ext cx="2754185" cy="811612"/>
          </a:xfrm>
        </p:spPr>
        <p:txBody>
          <a:bodyPr>
            <a:normAutofit/>
          </a:bodyPr>
          <a:lstStyle/>
          <a:p>
            <a:pPr algn="l"/>
            <a:r>
              <a:rPr lang="mr-IN" sz="2000" b="1" dirty="0">
                <a:latin typeface="Calibri"/>
                <a:cs typeface="Calibri"/>
              </a:rPr>
              <a:t>SC16-SA-IP-16</a:t>
            </a:r>
            <a:r>
              <a:rPr lang="en-US" sz="2000" b="1" dirty="0">
                <a:latin typeface="Calibri"/>
                <a:cs typeface="Calibri"/>
              </a:rPr>
              <a:t> Fig. 5</a:t>
            </a:r>
          </a:p>
        </p:txBody>
      </p:sp>
      <p:sp>
        <p:nvSpPr>
          <p:cNvPr id="3" name="Rectangle 2"/>
          <p:cNvSpPr/>
          <p:nvPr/>
        </p:nvSpPr>
        <p:spPr>
          <a:xfrm>
            <a:off x="46994" y="665949"/>
            <a:ext cx="2308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 striped marlin (est. 121-141 cm eye fork length)</a:t>
            </a:r>
          </a:p>
        </p:txBody>
      </p:sp>
    </p:spTree>
    <p:extLst>
      <p:ext uri="{BB962C8B-B14F-4D97-AF65-F5344CB8AC3E}">
        <p14:creationId xmlns:p14="http://schemas.microsoft.com/office/powerpoint/2010/main" val="191216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2423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the results say for these Hawaii </a:t>
            </a:r>
            <a:r>
              <a:rPr lang="en-US" dirty="0" err="1"/>
              <a:t>longline</a:t>
            </a:r>
            <a:r>
              <a:rPr lang="en-US" dirty="0"/>
              <a:t> caught striped marlin?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947" y="1399437"/>
          <a:ext cx="8656258" cy="5388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7099300" imgH="4419600" progId="Excel.Sheet.12">
                  <p:embed/>
                </p:oleObj>
              </mc:Choice>
              <mc:Fallback>
                <p:oleObj name="Worksheet" r:id="rId3" imgW="7099300" imgH="44196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947" y="1399437"/>
                        <a:ext cx="8656258" cy="5388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98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2" y="1175552"/>
            <a:ext cx="7113582" cy="56824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2947"/>
            <a:ext cx="9144000" cy="1200328"/>
          </a:xfrm>
          <a:prstGeom prst="rect">
            <a:avLst/>
          </a:prstGeom>
          <a:solidFill>
            <a:srgbClr val="B7DEE8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1. DNA sampled fish closed the loop on migratory movements between Central North Pacific and Australia/ New Zealand, as we first saw from our tracked fish going west.</a:t>
            </a:r>
          </a:p>
        </p:txBody>
      </p:sp>
    </p:spTree>
    <p:extLst>
      <p:ext uri="{BB962C8B-B14F-4D97-AF65-F5344CB8AC3E}">
        <p14:creationId xmlns:p14="http://schemas.microsoft.com/office/powerpoint/2010/main" val="195917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WCNPO Striped Marlin Management Unit for 2015 Assessment Update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" y="1447800"/>
            <a:ext cx="913265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223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5-08 at 3.1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1612122"/>
            <a:ext cx="9144000" cy="4318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45" y="6347195"/>
            <a:ext cx="8229600" cy="510805"/>
          </a:xfrm>
        </p:spPr>
        <p:txBody>
          <a:bodyPr>
            <a:noAutofit/>
          </a:bodyPr>
          <a:lstStyle/>
          <a:p>
            <a:r>
              <a:rPr lang="en-US" sz="2000" dirty="0"/>
              <a:t>Genetics via SNPs (</a:t>
            </a:r>
            <a:r>
              <a:rPr lang="en-US" sz="2000" dirty="0" err="1"/>
              <a:t>Mamoozadeh</a:t>
            </a:r>
            <a:r>
              <a:rPr lang="en-US" sz="2000" dirty="0"/>
              <a:t> et al. 2018)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496" y="4578965"/>
            <a:ext cx="1099716" cy="13519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1765" y="1536683"/>
            <a:ext cx="3142238" cy="1958354"/>
            <a:chOff x="81765" y="1536683"/>
            <a:chExt cx="3142238" cy="1958354"/>
          </a:xfrm>
        </p:grpSpPr>
        <p:grpSp>
          <p:nvGrpSpPr>
            <p:cNvPr id="13" name="Group 12"/>
            <p:cNvGrpSpPr/>
            <p:nvPr/>
          </p:nvGrpSpPr>
          <p:grpSpPr>
            <a:xfrm>
              <a:off x="283219" y="1536683"/>
              <a:ext cx="2940784" cy="1958354"/>
              <a:chOff x="15875" y="1386275"/>
              <a:chExt cx="2940784" cy="1958354"/>
            </a:xfrm>
          </p:grpSpPr>
          <p:pic>
            <p:nvPicPr>
              <p:cNvPr id="9" name="Picture 8" descr="Screen Shot 2019-05-08 at 3.18.10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75" y="1386275"/>
                <a:ext cx="2940784" cy="195835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9914" y="2031841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Times New Roman"/>
                  </a:rPr>
                  <a:t>Oceania</a:t>
                </a:r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81765" y="1843649"/>
              <a:ext cx="182880" cy="182880"/>
            </a:xfrm>
            <a:prstGeom prst="ellipse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6853" y="2253464"/>
              <a:ext cx="182880" cy="182880"/>
            </a:xfrm>
            <a:prstGeom prst="ellipse">
              <a:avLst/>
            </a:prstGeom>
            <a:solidFill>
              <a:srgbClr val="FC028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6853" y="2648167"/>
              <a:ext cx="182880" cy="182880"/>
            </a:xfrm>
            <a:prstGeom prst="ellipse">
              <a:avLst/>
            </a:prstGeom>
            <a:solidFill>
              <a:srgbClr val="FCE97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96853" y="2974226"/>
              <a:ext cx="182880" cy="182880"/>
            </a:xfrm>
            <a:prstGeom prst="ellipse">
              <a:avLst/>
            </a:prstGeom>
            <a:solidFill>
              <a:srgbClr val="FD800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6853" y="3265963"/>
              <a:ext cx="182880" cy="182880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340237" y="5974095"/>
            <a:ext cx="8502289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4 Hawaii fish (n =  21) &amp; 3 Ecuador fish (n = 37) grouped with Oceania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-13765"/>
            <a:ext cx="9144000" cy="1200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2. Our results reinforced earlier studies showing connectivity between Hawaii/CNP &amp; Australia/ New Zealand, and also in larger numbers (19 vs. 4 migrants) likely because of our bigger sample size (53 vs. 21 fish)</a:t>
            </a:r>
          </a:p>
        </p:txBody>
      </p:sp>
    </p:spTree>
    <p:extLst>
      <p:ext uri="{BB962C8B-B14F-4D97-AF65-F5344CB8AC3E}">
        <p14:creationId xmlns:p14="http://schemas.microsoft.com/office/powerpoint/2010/main" val="375657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Conventional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8153400" cy="3200400"/>
          </a:xfrm>
        </p:spPr>
        <p:txBody>
          <a:bodyPr/>
          <a:lstStyle/>
          <a:p>
            <a:r>
              <a:rPr lang="en-US" dirty="0"/>
              <a:t>Review of billfish tagging programs by Ortiz et al. (2003) and Bromhead and Pepperell (2004) shows striped marlin interchange between:</a:t>
            </a:r>
          </a:p>
          <a:p>
            <a:pPr lvl="1"/>
            <a:r>
              <a:rPr lang="en-US" dirty="0"/>
              <a:t>Hawaii and Southern California</a:t>
            </a:r>
          </a:p>
          <a:p>
            <a:pPr lvl="1"/>
            <a:r>
              <a:rPr lang="en-US" dirty="0"/>
              <a:t>Southern California and Mexico</a:t>
            </a:r>
          </a:p>
          <a:p>
            <a:pPr lvl="1"/>
            <a:r>
              <a:rPr lang="en-US" dirty="0"/>
              <a:t>Australia and New Zealand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93" y="3797001"/>
            <a:ext cx="45720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48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 err="1"/>
              <a:t>Domeier</a:t>
            </a:r>
            <a:r>
              <a:rPr lang="en-US" dirty="0"/>
              <a:t> (2006) PSAT Tagging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" y="733424"/>
            <a:ext cx="9002910" cy="612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47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New Information: </a:t>
            </a:r>
            <a:r>
              <a:rPr lang="en-US" sz="3200" dirty="0" err="1"/>
              <a:t>Sippel</a:t>
            </a:r>
            <a:r>
              <a:rPr lang="en-US" sz="3200" dirty="0"/>
              <a:t> et al. (2011) PSAT Tagging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38200"/>
            <a:ext cx="852805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94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New Information: IGFA 2016 Race Winner</a:t>
            </a:r>
          </a:p>
        </p:txBody>
      </p:sp>
      <p:pic>
        <p:nvPicPr>
          <p:cNvPr id="9220" name="Picture 4" descr="striped marlin tr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16048"/>
            <a:ext cx="6971418" cy="52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6400800"/>
            <a:ext cx="528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36 kg striped marlin traveled 5560 nm in 216 days</a:t>
            </a:r>
          </a:p>
        </p:txBody>
      </p:sp>
    </p:spTree>
    <p:extLst>
      <p:ext uri="{BB962C8B-B14F-4D97-AF65-F5344CB8AC3E}">
        <p14:creationId xmlns:p14="http://schemas.microsoft.com/office/powerpoint/2010/main" val="80716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New Information: PIFG Tagging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61" y="83820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28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62000"/>
            <a:ext cx="4572000" cy="6096000"/>
          </a:xfrm>
        </p:spPr>
        <p:txBody>
          <a:bodyPr/>
          <a:lstStyle/>
          <a:p>
            <a:r>
              <a:rPr lang="en-US" dirty="0"/>
              <a:t>Kanaiwa et al. (2009) </a:t>
            </a:r>
            <a:r>
              <a:rPr lang="en-US" sz="2400" dirty="0"/>
              <a:t>ISC9_BILLWG3_WP2_Kanaiwa</a:t>
            </a:r>
          </a:p>
          <a:p>
            <a:r>
              <a:rPr lang="en-US" dirty="0"/>
              <a:t>Japanese longline data, 5x5 blocks, 1975-2006</a:t>
            </a:r>
          </a:p>
          <a:p>
            <a:r>
              <a:rPr lang="en-US" dirty="0"/>
              <a:t>Iterative Delta GLM analysis of striped marlin CPUE using AIC for model selection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990600"/>
            <a:ext cx="457200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06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/>
              <a:t>Ichinokawa et al. (2009) ISC9_BILLWG3_WP3_Ichinokawa</a:t>
            </a:r>
          </a:p>
          <a:p>
            <a:r>
              <a:rPr lang="en-US" sz="2800" dirty="0"/>
              <a:t>Japanese longline data, 5x5 blocks, 1960-1990</a:t>
            </a:r>
          </a:p>
          <a:p>
            <a:r>
              <a:rPr lang="en-US" sz="2800" dirty="0"/>
              <a:t>(1) GLM analysis of striped marlin CPUE with alternative model structure with bootstrapping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2" y="2743200"/>
            <a:ext cx="7684096" cy="412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08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/>
              <a:t>Ichinokawa et al. (2009) ISC9_BILLWG3_WP3_Ichinokawa</a:t>
            </a:r>
          </a:p>
          <a:p>
            <a:r>
              <a:rPr lang="en-US" sz="2800" dirty="0"/>
              <a:t>Japanese longline data, 5x5 blocks, 1960-1990</a:t>
            </a:r>
          </a:p>
          <a:p>
            <a:r>
              <a:rPr lang="en-US" sz="2800" dirty="0"/>
              <a:t>(2) K-means cluster analysis of striped marlin CPUE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72" y="2362200"/>
            <a:ext cx="680585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94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/>
              <a:t>Sun et al. (2009) ISC9_BILLWG3_WP9_Sun</a:t>
            </a:r>
          </a:p>
          <a:p>
            <a:r>
              <a:rPr lang="en-US" sz="2800" dirty="0"/>
              <a:t>Taiwanese longline data, 5x5 blocks, 1995-2007</a:t>
            </a:r>
          </a:p>
          <a:p>
            <a:r>
              <a:rPr lang="en-US" sz="2800" dirty="0"/>
              <a:t>(2) GLM analysis of striped marlin CPUE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4" y="2398486"/>
            <a:ext cx="7632992" cy="447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27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North Pacific Striped Marlin Stock Assessment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US" sz="2800" dirty="0"/>
              <a:t>2007 Entire North Pacific, 1952-1999 (ISC7/SWOMAR-1/WP2)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34" y="2133600"/>
            <a:ext cx="4572000" cy="42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81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 err="1"/>
              <a:t>Hosono</a:t>
            </a:r>
            <a:r>
              <a:rPr lang="en-US" sz="2800" dirty="0"/>
              <a:t> et al. (2010) ISC10_BILLWG1_WP5_Hosono</a:t>
            </a:r>
          </a:p>
          <a:p>
            <a:r>
              <a:rPr lang="en-US" sz="2800" dirty="0"/>
              <a:t>Japanese longline data, 5x5 blocks, 1970-75 &amp; 1986-89</a:t>
            </a:r>
          </a:p>
          <a:p>
            <a:r>
              <a:rPr lang="en-US" sz="2800" dirty="0"/>
              <a:t>Redo K-means cluster analysis of striped marlin CPUE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390775"/>
            <a:ext cx="711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455502"/>
            <a:ext cx="71247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426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/>
              <a:t>Hinton (2008, 2009 </a:t>
            </a:r>
            <a:r>
              <a:rPr lang="en-US" sz="2800" dirty="0" err="1"/>
              <a:t>unpub</a:t>
            </a:r>
            <a:r>
              <a:rPr lang="en-US" sz="2800" dirty="0"/>
              <a:t>.) ISC8_SS_BILLWG_WP1_Hinton</a:t>
            </a:r>
          </a:p>
          <a:p>
            <a:r>
              <a:rPr lang="en-US" sz="2800" dirty="0"/>
              <a:t>Japanese longline data, 5x5 blocks, 1965-74, GAM analysis of Japanese CPUE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19" y="1646432"/>
            <a:ext cx="3871856" cy="356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" y="2358138"/>
            <a:ext cx="4457700" cy="449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97" y="5160343"/>
            <a:ext cx="4765675" cy="169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37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9"/>
            <a:ext cx="8229600" cy="803031"/>
          </a:xfrm>
        </p:spPr>
        <p:txBody>
          <a:bodyPr/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800" dirty="0"/>
              <a:t>Brodziak (2010) ISC10_BILLWG1_WP6_Brodziak</a:t>
            </a:r>
          </a:p>
          <a:p>
            <a:r>
              <a:rPr lang="en-US" sz="2800" dirty="0"/>
              <a:t>Japanese longline data, 5x5 blocks, 1975-2006</a:t>
            </a:r>
          </a:p>
          <a:p>
            <a:r>
              <a:rPr lang="en-US" sz="2800" dirty="0"/>
              <a:t>Regression tree and GAM analysis of CPUE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69" y="2789387"/>
            <a:ext cx="4595446" cy="40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3124200"/>
            <a:ext cx="53149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5867400"/>
            <a:ext cx="350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lone = Longitude West</a:t>
            </a:r>
          </a:p>
        </p:txBody>
      </p:sp>
    </p:spTree>
    <p:extLst>
      <p:ext uri="{BB962C8B-B14F-4D97-AF65-F5344CB8AC3E}">
        <p14:creationId xmlns:p14="http://schemas.microsoft.com/office/powerpoint/2010/main" val="2212988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5"/>
            <a:ext cx="8229600" cy="744415"/>
          </a:xfrm>
        </p:spPr>
        <p:txBody>
          <a:bodyPr>
            <a:normAutofit fontScale="90000"/>
          </a:bodyPr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/>
              <a:t>IATTC proposed 3 stock units with southern boundary at the equator and longitudinal boundaries at 140° W and 170° W</a:t>
            </a:r>
          </a:p>
          <a:p>
            <a:r>
              <a:rPr lang="en-US" dirty="0"/>
              <a:t>The WG considered all the information presented and agreed that the next stock assessment would be based on a two stock scenario hypothesis in the North Pacific Ocean. The two stocks are defined by the following boundaries: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2800" b="1" dirty="0"/>
              <a:t>WCPO stock- West of 140°W and north of the equator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2800" b="1" dirty="0"/>
              <a:t>EPO stock- East of 140°W and north of the equator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b="1" dirty="0"/>
              <a:t>    </a:t>
            </a:r>
            <a:r>
              <a:rPr lang="en-US" sz="2800" dirty="0"/>
              <a:t>ISC (2010. ISC10_BILLWG2_Report)</a:t>
            </a:r>
          </a:p>
        </p:txBody>
      </p:sp>
    </p:spTree>
    <p:extLst>
      <p:ext uri="{BB962C8B-B14F-4D97-AF65-F5344CB8AC3E}">
        <p14:creationId xmlns:p14="http://schemas.microsoft.com/office/powerpoint/2010/main" val="188995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5"/>
            <a:ext cx="8229600" cy="744415"/>
          </a:xfrm>
        </p:spPr>
        <p:txBody>
          <a:bodyPr>
            <a:normAutofit fontScale="90000"/>
          </a:bodyPr>
          <a:lstStyle/>
          <a:p>
            <a:r>
              <a:rPr lang="en-US" dirty="0"/>
              <a:t>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/>
              <a:t>The WG noted that the stock boundaries attempt to isolate stock regions suggested by genetics information and identified or suggested spawning areas, as well as analyses of fisheries data.</a:t>
            </a:r>
          </a:p>
          <a:p>
            <a:r>
              <a:rPr lang="en-US" dirty="0"/>
              <a:t>The group also recognized that catches from any of the areas may include fish from more than one stock. </a:t>
            </a:r>
          </a:p>
          <a:p>
            <a:r>
              <a:rPr lang="en-US" dirty="0"/>
              <a:t>The working group acknowledges that the agreed upon stock boundaries did not completely conform to results of genetic studies</a:t>
            </a:r>
            <a:r>
              <a:rPr lang="en-US"/>
              <a:t>.</a:t>
            </a:r>
            <a:r>
              <a:rPr lang="en-US" sz="2800" b="1"/>
              <a:t>    </a:t>
            </a:r>
          </a:p>
          <a:p>
            <a:r>
              <a:rPr lang="en-US" sz="2800"/>
              <a:t>ISC </a:t>
            </a:r>
            <a:r>
              <a:rPr lang="en-US" sz="2800" dirty="0"/>
              <a:t>(2010. ISC10_BILLWG2_Report)</a:t>
            </a:r>
          </a:p>
        </p:txBody>
      </p:sp>
    </p:spTree>
    <p:extLst>
      <p:ext uri="{BB962C8B-B14F-4D97-AF65-F5344CB8AC3E}">
        <p14:creationId xmlns:p14="http://schemas.microsoft.com/office/powerpoint/2010/main" val="1258221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69" y="0"/>
            <a:ext cx="9179169" cy="803031"/>
          </a:xfrm>
        </p:spPr>
        <p:txBody>
          <a:bodyPr/>
          <a:lstStyle/>
          <a:p>
            <a:r>
              <a:rPr lang="en-US" dirty="0"/>
              <a:t>Seasonal Body Weight and CPUE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3696"/>
            <a:ext cx="9144000" cy="5943600"/>
          </a:xfrm>
        </p:spPr>
        <p:txBody>
          <a:bodyPr/>
          <a:lstStyle/>
          <a:p>
            <a:r>
              <a:rPr lang="en-US" sz="2000" dirty="0" err="1"/>
              <a:t>Ijima</a:t>
            </a:r>
            <a:r>
              <a:rPr lang="en-US" sz="2000" dirty="0"/>
              <a:t> and </a:t>
            </a:r>
            <a:r>
              <a:rPr lang="en-US" sz="2000" dirty="0" err="1"/>
              <a:t>Kanaiwa</a:t>
            </a:r>
            <a:r>
              <a:rPr lang="en-US" sz="2000" dirty="0"/>
              <a:t> (2019) ISC19/BILLWG-1/WP9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534400" cy="59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31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Life History: Known Spawning Areas from Bromhead and Pepperell (2004)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90" y="1905000"/>
            <a:ext cx="4128419" cy="4533544"/>
          </a:xfrm>
        </p:spPr>
      </p:pic>
    </p:spTree>
    <p:extLst>
      <p:ext uri="{BB962C8B-B14F-4D97-AF65-F5344CB8AC3E}">
        <p14:creationId xmlns:p14="http://schemas.microsoft.com/office/powerpoint/2010/main" val="168403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ion of tide currents">
            <a:extLst>
              <a:ext uri="{FF2B5EF4-FFF2-40B4-BE49-F238E27FC236}">
                <a16:creationId xmlns:a16="http://schemas.microsoft.com/office/drawing/2014/main" id="{1195F6D7-77CE-4D25-BB85-E147622C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35" y="838200"/>
            <a:ext cx="918153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2CF8AE-D07C-4011-8AF9-FEFDF3F1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NOAA Coastal Upwelling Areas</a:t>
            </a:r>
          </a:p>
        </p:txBody>
      </p:sp>
    </p:spTree>
    <p:extLst>
      <p:ext uri="{BB962C8B-B14F-4D97-AF65-F5344CB8AC3E}">
        <p14:creationId xmlns:p14="http://schemas.microsoft.com/office/powerpoint/2010/main" val="230333094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on.brodziak\Desktop\Travel\NAS\kanalo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443"/>
            <a:ext cx="1676400" cy="26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657600"/>
            <a:ext cx="3962400" cy="11430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Upwelling Areas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33537" y="544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Kanaloa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Life History: Growth in Western Central North Pacific (Sun et al 2011)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" y="1295399"/>
            <a:ext cx="8001522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6800" y="4419600"/>
            <a:ext cx="21483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 = 0.24</a:t>
            </a:r>
          </a:p>
          <a:p>
            <a:r>
              <a:rPr lang="en-US" sz="2800" b="1" dirty="0" err="1"/>
              <a:t>Linf</a:t>
            </a:r>
            <a:r>
              <a:rPr lang="en-US" sz="2800" b="1" dirty="0"/>
              <a:t> = 217 cm</a:t>
            </a:r>
          </a:p>
          <a:p>
            <a:r>
              <a:rPr lang="en-US" sz="2800" b="1" dirty="0"/>
              <a:t>L(1) = 122 cm</a:t>
            </a:r>
          </a:p>
        </p:txBody>
      </p:sp>
    </p:spTree>
    <p:extLst>
      <p:ext uri="{BB962C8B-B14F-4D97-AF65-F5344CB8AC3E}">
        <p14:creationId xmlns:p14="http://schemas.microsoft.com/office/powerpoint/2010/main" val="383864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/>
              <a:t>Assessment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/>
              <a:t>2011 Western and Central North Pacific, </a:t>
            </a:r>
          </a:p>
          <a:p>
            <a:pPr marL="0" indent="0">
              <a:buNone/>
            </a:pPr>
            <a:r>
              <a:rPr lang="en-US" dirty="0"/>
              <a:t>1975-2010 (ISC12/BILLWG-1/Report)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27344"/>
            <a:ext cx="655955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869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533400"/>
          </a:xfrm>
        </p:spPr>
        <p:txBody>
          <a:bodyPr>
            <a:normAutofit/>
          </a:bodyPr>
          <a:lstStyle/>
          <a:p>
            <a:r>
              <a:rPr lang="en-US" sz="2400" dirty="0"/>
              <a:t>New Life History: Growth in Southwest Pacific (Kopf et al 2011)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73724"/>
            <a:ext cx="3352800" cy="6095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27" y="1809750"/>
            <a:ext cx="5297174" cy="3238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1241" y="5125492"/>
            <a:ext cx="21483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K = 0.60</a:t>
            </a:r>
          </a:p>
          <a:p>
            <a:r>
              <a:rPr lang="en-US" sz="2800" b="1" dirty="0" err="1"/>
              <a:t>Linf</a:t>
            </a:r>
            <a:r>
              <a:rPr lang="en-US" sz="2800" b="1" dirty="0"/>
              <a:t> = 222 cm</a:t>
            </a:r>
          </a:p>
          <a:p>
            <a:r>
              <a:rPr lang="en-US" sz="2800" b="1" dirty="0"/>
              <a:t>L(1) = 140 cm</a:t>
            </a:r>
          </a:p>
        </p:txBody>
      </p:sp>
    </p:spTree>
    <p:extLst>
      <p:ext uri="{BB962C8B-B14F-4D97-AF65-F5344CB8AC3E}">
        <p14:creationId xmlns:p14="http://schemas.microsoft.com/office/powerpoint/2010/main" val="268876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New Spatial Demographics: GAM-Based Habitat Prediction (Su et al 2015)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353" y="1045131"/>
            <a:ext cx="4546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SST explains 27% of Deviance</a:t>
            </a:r>
            <a:endParaRPr lang="en-US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351"/>
            <a:ext cx="4574982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63" y="1615998"/>
            <a:ext cx="4628732" cy="455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20100" y="1045131"/>
            <a:ext cx="227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SST Isotherms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959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New Spatial Demographics: GAM-Based Max Depth Prediction (Lam et al 2018)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1778" y="619780"/>
            <a:ext cx="5600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Spatial Variation in Maximum Depth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38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572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Striped Marlin Stock Structure To Be Used For 2019 BILLWG Stock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current WCNPO management unit (140° W)-No</a:t>
            </a:r>
          </a:p>
          <a:p>
            <a:endParaRPr lang="en-US" dirty="0"/>
          </a:p>
          <a:p>
            <a:r>
              <a:rPr lang="en-US" dirty="0"/>
              <a:t>Use entire North Pacific management unit-No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pan-Pacific management unit-No</a:t>
            </a:r>
          </a:p>
          <a:p>
            <a:endParaRPr lang="en-US" b="1" dirty="0"/>
          </a:p>
          <a:p>
            <a:r>
              <a:rPr lang="en-US" b="1" dirty="0"/>
              <a:t>Use WCPFC management unit (150° W is eastern boundary and Equator is southern boundary)-Yes!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2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WCNPO Striped Marlin </a:t>
            </a:r>
            <a:r>
              <a:rPr lang="en-US" b="1" u="sng" dirty="0"/>
              <a:t>Management Unit </a:t>
            </a:r>
            <a:r>
              <a:rPr lang="en-US" dirty="0"/>
              <a:t>for 2019 Benchmark Assessment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" y="1447800"/>
            <a:ext cx="913265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01271" y="1752600"/>
            <a:ext cx="3751729" cy="1676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4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1142751"/>
            <a:ext cx="9144000" cy="77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7" rIns="91432" bIns="45717">
            <a:spAutoFit/>
          </a:bodyPr>
          <a:lstStyle>
            <a:lvl1pPr marL="342900" indent="-3429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371600" lvl="2" indent="-4572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Tahoma" pitchFamily="34" charset="0"/>
              </a:rPr>
              <a:t>For fisheries applications, the term “stock” is typically defined as an</a:t>
            </a:r>
          </a:p>
          <a:p>
            <a:pPr lvl="2">
              <a:spcBef>
                <a:spcPct val="40000"/>
              </a:spcBef>
            </a:pPr>
            <a:r>
              <a:rPr lang="en-US" sz="3200" b="1" baseline="30000" dirty="0">
                <a:solidFill>
                  <a:srgbClr val="000000"/>
                </a:solidFill>
                <a:latin typeface="Tahoma" pitchFamily="34" charset="0"/>
              </a:rPr>
              <a:t>1</a:t>
            </a:r>
            <a:r>
              <a:rPr lang="en-US" sz="3200" b="1" u="sng" dirty="0">
                <a:solidFill>
                  <a:srgbClr val="000000"/>
                </a:solidFill>
                <a:latin typeface="Tahoma" pitchFamily="34" charset="0"/>
              </a:rPr>
              <a:t>intraspecific group of randomly mating individuals whose demographic and genetic trajectories are mostly independent of other such groups</a:t>
            </a:r>
            <a:r>
              <a:rPr lang="en-US" sz="3200" b="1" dirty="0">
                <a:solidFill>
                  <a:srgbClr val="000000"/>
                </a:solidFill>
                <a:latin typeface="Tahoma" pitchFamily="34" charset="0"/>
              </a:rPr>
              <a:t>.</a:t>
            </a:r>
          </a:p>
          <a:p>
            <a:pPr lvl="2">
              <a:spcBef>
                <a:spcPct val="40000"/>
              </a:spcBef>
            </a:pPr>
            <a:endParaRPr lang="en-US" sz="3200" b="1" dirty="0">
              <a:solidFill>
                <a:srgbClr val="000000"/>
              </a:solidFill>
              <a:latin typeface="Tahoma" pitchFamily="34" charset="0"/>
            </a:endParaRPr>
          </a:p>
          <a:p>
            <a:pPr lvl="2">
              <a:spcBef>
                <a:spcPct val="40000"/>
              </a:spcBef>
            </a:pPr>
            <a:r>
              <a:rPr lang="en-US" sz="2000" baseline="30000" dirty="0"/>
              <a:t>1</a:t>
            </a:r>
            <a:r>
              <a:rPr lang="en-US" sz="2000" dirty="0"/>
              <a:t>Carvalho, G., and Hauser, L. 1994. Molecular genetics and the stock concept in fisheries. Reviews in Fish Biology and Fisheries, 4:326-350.</a:t>
            </a:r>
          </a:p>
          <a:p>
            <a:pPr lvl="2">
              <a:spcBef>
                <a:spcPct val="40000"/>
              </a:spcBef>
            </a:pPr>
            <a:r>
              <a:rPr lang="en-US" sz="2000" baseline="30000" dirty="0"/>
              <a:t>1</a:t>
            </a:r>
            <a:r>
              <a:rPr lang="en-US" sz="2000" dirty="0"/>
              <a:t>Waples, R. 1998. Separating the wheat from the chaff: Patterns of genetic differentiation in high gene flow species. The Journal of Heredity. 89:438-450.</a:t>
            </a:r>
          </a:p>
          <a:p>
            <a:pPr lvl="2">
              <a:spcBef>
                <a:spcPct val="40000"/>
              </a:spcBef>
            </a:pPr>
            <a:endParaRPr lang="en-US" sz="3200" b="1" dirty="0">
              <a:solidFill>
                <a:srgbClr val="000000"/>
              </a:solidFill>
              <a:latin typeface="Tahoma" pitchFamily="34" charset="0"/>
            </a:endParaRPr>
          </a:p>
          <a:p>
            <a:pPr lvl="2">
              <a:spcBef>
                <a:spcPct val="40000"/>
              </a:spcBef>
            </a:pPr>
            <a:endParaRPr lang="en-US" sz="3200" b="1" dirty="0">
              <a:solidFill>
                <a:srgbClr val="000000"/>
              </a:solidFill>
              <a:latin typeface="Tahoma" pitchFamily="34" charset="0"/>
            </a:endParaRPr>
          </a:p>
          <a:p>
            <a:pPr lvl="2">
              <a:spcBef>
                <a:spcPct val="40000"/>
              </a:spcBef>
            </a:pPr>
            <a:endParaRPr lang="en-US" sz="3200" b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0" y="152400"/>
            <a:ext cx="9144000" cy="76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2" tIns="45717" rIns="91432" bIns="45717">
            <a:spAutoFit/>
          </a:bodyPr>
          <a:lstStyle/>
          <a:p>
            <a:pPr algn="ctr" defTabSz="457200" eaLnBrk="0" hangingPunct="0">
              <a:defRPr/>
            </a:pPr>
            <a:r>
              <a:rPr lang="en-US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pitchFamily="34" charset="0"/>
              </a:rPr>
              <a:t>What is a Stock ?</a:t>
            </a:r>
          </a:p>
        </p:txBody>
      </p:sp>
    </p:spTree>
    <p:extLst>
      <p:ext uri="{BB962C8B-B14F-4D97-AF65-F5344CB8AC3E}">
        <p14:creationId xmlns:p14="http://schemas.microsoft.com/office/powerpoint/2010/main" val="38802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/>
              <a:t>Assessment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/>
              <a:t>2015 Western and Central North Pacific, </a:t>
            </a:r>
          </a:p>
          <a:p>
            <a:pPr marL="0" indent="0">
              <a:buNone/>
            </a:pPr>
            <a:r>
              <a:rPr lang="en-US" dirty="0"/>
              <a:t>1975-2013 (ISC15/BILLWG/MLS/SAR)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57309"/>
            <a:ext cx="4711850" cy="461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39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/>
              <a:t>Current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r>
              <a:rPr lang="en-US" dirty="0"/>
              <a:t>2019 Western and Central North Pacific, </a:t>
            </a:r>
          </a:p>
          <a:p>
            <a:pPr marL="0" indent="0">
              <a:buNone/>
            </a:pPr>
            <a:r>
              <a:rPr lang="en-US" dirty="0"/>
              <a:t>1975-2017 (ISC19/BILLWG/MLS/SAR)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2209800"/>
            <a:ext cx="7162800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53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/>
              <a:t>Current Assessment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9737" y="1133475"/>
            <a:ext cx="5724525" cy="572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659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06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Horseshoe-Shaped Distribution of CPUE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3" y="1066800"/>
            <a:ext cx="611703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165" y="6488668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Squire and Suzuki 1990</a:t>
            </a:r>
          </a:p>
        </p:txBody>
      </p:sp>
    </p:spTree>
    <p:extLst>
      <p:ext uri="{BB962C8B-B14F-4D97-AF65-F5344CB8AC3E}">
        <p14:creationId xmlns:p14="http://schemas.microsoft.com/office/powerpoint/2010/main" val="387526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Stock Structure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699" y="1066800"/>
            <a:ext cx="8077200" cy="5410200"/>
          </a:xfrm>
        </p:spPr>
        <p:txBody>
          <a:bodyPr/>
          <a:lstStyle/>
          <a:p>
            <a:r>
              <a:rPr lang="en-US" dirty="0"/>
              <a:t>Genetics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endParaRPr lang="en-US" dirty="0"/>
          </a:p>
          <a:p>
            <a:r>
              <a:rPr lang="en-US" dirty="0"/>
              <a:t>CPUE</a:t>
            </a:r>
          </a:p>
          <a:p>
            <a:endParaRPr lang="en-US" dirty="0"/>
          </a:p>
          <a:p>
            <a:r>
              <a:rPr lang="en-US" dirty="0"/>
              <a:t>Life History</a:t>
            </a:r>
          </a:p>
          <a:p>
            <a:endParaRPr lang="en-US" dirty="0"/>
          </a:p>
          <a:p>
            <a:r>
              <a:rPr lang="en-US" dirty="0"/>
              <a:t>Spatial Demographics</a:t>
            </a:r>
          </a:p>
        </p:txBody>
      </p:sp>
    </p:spTree>
    <p:extLst>
      <p:ext uri="{BB962C8B-B14F-4D97-AF65-F5344CB8AC3E}">
        <p14:creationId xmlns:p14="http://schemas.microsoft.com/office/powerpoint/2010/main" val="257186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</TotalTime>
  <Words>1317</Words>
  <Application>Microsoft Office PowerPoint</Application>
  <PresentationFormat>On-screen Show (4:3)</PresentationFormat>
  <Paragraphs>166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Tahoma</vt:lpstr>
      <vt:lpstr>Times New Roman</vt:lpstr>
      <vt:lpstr>Office Theme</vt:lpstr>
      <vt:lpstr>1_Default Design</vt:lpstr>
      <vt:lpstr>Worksheet</vt:lpstr>
      <vt:lpstr>Definition of the WCNPO Striped Marlin Management Unit</vt:lpstr>
      <vt:lpstr>WCNPO Striped Marlin Management Unit for 2015 Assessment Update</vt:lpstr>
      <vt:lpstr>North Pacific Striped Marlin Stock Assessment History</vt:lpstr>
      <vt:lpstr>Assessment History</vt:lpstr>
      <vt:lpstr>Assessment History</vt:lpstr>
      <vt:lpstr>Current Assessment</vt:lpstr>
      <vt:lpstr>Current Assessment</vt:lpstr>
      <vt:lpstr>Horseshoe-Shaped Distribution of CPUE</vt:lpstr>
      <vt:lpstr>Stock Structure Information</vt:lpstr>
      <vt:lpstr>Genetics</vt:lpstr>
      <vt:lpstr>Genetics</vt:lpstr>
      <vt:lpstr>New Information: Genetics</vt:lpstr>
      <vt:lpstr>Genetics</vt:lpstr>
      <vt:lpstr>Purcell and Edmands Genetics Results</vt:lpstr>
      <vt:lpstr>Striped marlin DNA sampling results</vt:lpstr>
      <vt:lpstr>PIFG striped marlin DNA sampling efforts</vt:lpstr>
      <vt:lpstr>SC16-SA-IP-16 Fig. 5</vt:lpstr>
      <vt:lpstr>What do the results say for these Hawaii longline caught striped marlin?</vt:lpstr>
      <vt:lpstr>PowerPoint Presentation</vt:lpstr>
      <vt:lpstr>Genetics via SNPs (Mamoozadeh et al. 2018)</vt:lpstr>
      <vt:lpstr>Conventional Tagging</vt:lpstr>
      <vt:lpstr>Domeier (2006) PSAT Tagging</vt:lpstr>
      <vt:lpstr>New Information: Sippel et al. (2011) PSAT Tagging</vt:lpstr>
      <vt:lpstr>New Information: IGFA 2016 Race Winner</vt:lpstr>
      <vt:lpstr>New Information: PIFG Tagging</vt:lpstr>
      <vt:lpstr>CPUE</vt:lpstr>
      <vt:lpstr>CPUE</vt:lpstr>
      <vt:lpstr>CPUE</vt:lpstr>
      <vt:lpstr>CPUE</vt:lpstr>
      <vt:lpstr>CPUE</vt:lpstr>
      <vt:lpstr>CPUE</vt:lpstr>
      <vt:lpstr>CPUE</vt:lpstr>
      <vt:lpstr>CPUE</vt:lpstr>
      <vt:lpstr>CPUE</vt:lpstr>
      <vt:lpstr>Seasonal Body Weight and CPUE</vt:lpstr>
      <vt:lpstr>Life History: Known Spawning Areas from Bromhead and Pepperell (2004)</vt:lpstr>
      <vt:lpstr>NOAA Coastal Upwelling Areas</vt:lpstr>
      <vt:lpstr>Upwelling Areas</vt:lpstr>
      <vt:lpstr>Life History: Growth in Western Central North Pacific (Sun et al 2011)</vt:lpstr>
      <vt:lpstr>New Life History: Growth in Southwest Pacific (Kopf et al 2011)</vt:lpstr>
      <vt:lpstr>New Spatial Demographics: GAM-Based Habitat Prediction (Su et al 2015)</vt:lpstr>
      <vt:lpstr>New Spatial Demographics: GAM-Based Max Depth Prediction (Lam et al 2018)</vt:lpstr>
      <vt:lpstr>Striped Marlin Stock Structure To Be Used For 2019 BILLWG Stock Assessment</vt:lpstr>
      <vt:lpstr>WCNPO Striped Marlin Management Unit for 2019 Benchmark Assessment</vt:lpstr>
      <vt:lpstr>PowerPoint Presentation</vt:lpstr>
    </vt:vector>
  </TitlesOfParts>
  <Company>National Marine Fisheries Svc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for the WCNPO Striped Marlin Management Unit</dc:title>
  <dc:creator>Jon Brodziak</dc:creator>
  <cp:lastModifiedBy>Jon Brodziak</cp:lastModifiedBy>
  <cp:revision>99</cp:revision>
  <dcterms:created xsi:type="dcterms:W3CDTF">2018-10-17T00:06:18Z</dcterms:created>
  <dcterms:modified xsi:type="dcterms:W3CDTF">2024-04-16T01:05:13Z</dcterms:modified>
</cp:coreProperties>
</file>